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diagrams/drawing2.xml" ContentType="application/vnd.ms-office.drawingml.diagramDrawing+xml"/>
  <Override PartName="/ppt/slides/slide9.xml" ContentType="application/vnd.openxmlformats-officedocument.presentationml.slide+xml"/>
  <Override PartName="/ppt/diagrams/data2.xml" ContentType="application/vnd.openxmlformats-officedocument.drawingml.diagramData+xml"/>
  <Override PartName="/ppt/diagrams/colors5.xml" ContentType="application/vnd.openxmlformats-officedocument.drawingml.diagramColors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diagrams/colors1.xml" ContentType="application/vnd.openxmlformats-officedocument.drawingml.diagramColors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ppt/diagrams/layout4.xml" ContentType="application/vnd.openxmlformats-officedocument.drawingml.diagramLayout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diagrams/quickStyle4.xml" ContentType="application/vnd.openxmlformats-officedocument.drawingml.diagramStyle+xml"/>
  <Override PartName="/ppt/slides/slide22.xml" ContentType="application/vnd.openxmlformats-officedocument.presentationml.slide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diagrams/drawing3.xml" ContentType="application/vnd.ms-office.drawingml.diagramDrawing+xml"/>
  <Override PartName="/ppt/tableStyles.xml" ContentType="application/vnd.openxmlformats-officedocument.presentationml.tableStyles+xml"/>
  <Override PartName="/ppt/diagrams/data3.xml" ContentType="application/vnd.openxmlformats-officedocument.drawingml.diagramData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diagrams/colors2.xml" ContentType="application/vnd.openxmlformats-officedocument.drawingml.diagramColors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layout5.xml" ContentType="application/vnd.openxmlformats-officedocument.drawingml.diagramLayout+xml"/>
  <Override PartName="/ppt/slides/slide2.xml" ContentType="application/vnd.openxmlformats-officedocument.presentationml.slide+xml"/>
  <Override PartName="/ppt/diagrams/quickStyle5.xml" ContentType="application/vnd.openxmlformats-officedocument.drawingml.diagramStyle+xml"/>
  <Default Extension="png" ContentType="image/png"/>
  <Override PartName="/ppt/diagrams/quickStyle1.xml" ContentType="application/vnd.openxmlformats-officedocument.drawingml.diagramStyle+xml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diagrams/layout1.xml" ContentType="application/vnd.openxmlformats-officedocument.drawingml.diagramLayout+xml"/>
  <Override PartName="/ppt/diagrams/drawing4.xml" ContentType="application/vnd.ms-office.drawingml.diagramDrawing+xml"/>
  <Override PartName="/ppt/diagrams/data4.xml" ContentType="application/vnd.openxmlformats-officedocument.drawingml.diagramData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diagrams/colors3.xml" ContentType="application/vnd.openxmlformats-officedocument.drawingml.diagramColors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diagrams/layout2.xml" ContentType="application/vnd.openxmlformats-officedocument.drawingml.diagramLayout+xml"/>
  <Override PartName="/ppt/slideLayouts/slideLayout3.xml" ContentType="application/vnd.openxmlformats-officedocument.presentationml.slideLayout+xml"/>
  <Override PartName="/ppt/diagrams/quickStyle2.xml" ContentType="application/vnd.openxmlformats-officedocument.drawingml.diagramStyle+xml"/>
  <Override PartName="/ppt/diagrams/drawing5.xml" ContentType="application/vnd.ms-office.drawingml.diagramDrawing+xml"/>
  <Override PartName="/ppt/slides/slide20.xml" ContentType="application/vnd.openxmlformats-officedocument.presentationml.slide+xml"/>
  <Override PartName="/ppt/diagrams/data5.xml" ContentType="application/vnd.openxmlformats-officedocument.drawingml.diagramData+xml"/>
  <Override PartName="/ppt/slides/slide17.xml" ContentType="application/vnd.openxmlformats-officedocument.presentationml.slide+xml"/>
  <Override PartName="/ppt/diagrams/drawing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4.xml" ContentType="application/vnd.openxmlformats-officedocument.drawingml.diagramColors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diagrams/layout3.xml" ContentType="application/vnd.openxmlformats-officedocument.drawingml.diagramLayout+xml"/>
  <Override PartName="/ppt/slideLayouts/slideLayout4.xml" ContentType="application/vnd.openxmlformats-officedocument.presentationml.slideLayout+xml"/>
  <Override PartName="/ppt/diagrams/quickStyle3.xml" ContentType="application/vnd.openxmlformats-officedocument.drawingml.diagramStyl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86" r:id="rId3"/>
    <p:sldId id="260" r:id="rId4"/>
    <p:sldId id="262" r:id="rId5"/>
    <p:sldId id="264" r:id="rId6"/>
    <p:sldId id="265" r:id="rId7"/>
    <p:sldId id="266" r:id="rId8"/>
    <p:sldId id="273" r:id="rId9"/>
    <p:sldId id="289" r:id="rId10"/>
    <p:sldId id="287" r:id="rId11"/>
    <p:sldId id="276" r:id="rId12"/>
    <p:sldId id="290" r:id="rId13"/>
    <p:sldId id="291" r:id="rId14"/>
    <p:sldId id="281" r:id="rId15"/>
    <p:sldId id="279" r:id="rId16"/>
    <p:sldId id="280" r:id="rId17"/>
    <p:sldId id="292" r:id="rId18"/>
    <p:sldId id="293" r:id="rId19"/>
    <p:sldId id="282" r:id="rId20"/>
    <p:sldId id="283" r:id="rId21"/>
    <p:sldId id="284" r:id="rId22"/>
    <p:sldId id="285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39" d="100"/>
          <a:sy n="139" d="100"/>
        </p:scale>
        <p:origin x="-304" y="4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85ED66-4BF5-C94C-A650-96DEA53846AF}" type="doc">
      <dgm:prSet loTypeId="urn:microsoft.com/office/officeart/2005/8/layout/default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19E6D88-B319-1D44-BE1A-5148E09F84D7}">
      <dgm:prSet custT="1"/>
      <dgm:spPr>
        <a:gradFill flip="none" rotWithShape="1">
          <a:gsLst>
            <a:gs pos="1000">
              <a:schemeClr val="accent4">
                <a:lumMod val="60000"/>
                <a:lumOff val="40000"/>
              </a:schemeClr>
            </a:gs>
            <a:gs pos="100000">
              <a:schemeClr val="accent4">
                <a:lumMod val="75000"/>
                <a:alpha val="48000"/>
              </a:schemeClr>
            </a:gs>
          </a:gsLst>
          <a:lin ang="0" scaled="1"/>
          <a:tileRect/>
        </a:gradFill>
      </dgm:spPr>
      <dgm:t>
        <a:bodyPr/>
        <a:lstStyle/>
        <a:p>
          <a:pPr rtl="0"/>
          <a:r>
            <a:rPr lang="en-US" sz="1400" b="1" i="1" dirty="0" smtClean="0"/>
            <a:t>DUT - </a:t>
          </a:r>
          <a:r>
            <a:rPr lang="en-US" sz="1400" b="1" i="1" dirty="0" smtClean="0">
              <a:solidFill>
                <a:srgbClr val="660066"/>
              </a:solidFill>
            </a:rPr>
            <a:t>highly diverse population of students </a:t>
          </a:r>
          <a:r>
            <a:rPr lang="en-US" sz="1400" b="1" i="1" dirty="0" smtClean="0">
              <a:solidFill>
                <a:srgbClr val="403152"/>
              </a:solidFill>
            </a:rPr>
            <a:t>- </a:t>
          </a:r>
          <a:r>
            <a:rPr lang="en-US" sz="1400" b="1" i="1" dirty="0" smtClean="0"/>
            <a:t>extends from the more affluent to those of low socio-economic status. </a:t>
          </a:r>
          <a:endParaRPr lang="en-US" sz="1400" b="1" i="1" dirty="0"/>
        </a:p>
      </dgm:t>
    </dgm:pt>
    <dgm:pt modelId="{E33B9FB1-AF35-4D41-B3AB-C3C80F5FE4FE}" type="parTrans" cxnId="{70FCE71A-C9B4-5948-A6B4-54E3EF2312E2}">
      <dgm:prSet/>
      <dgm:spPr/>
      <dgm:t>
        <a:bodyPr/>
        <a:lstStyle/>
        <a:p>
          <a:endParaRPr lang="en-US"/>
        </a:p>
      </dgm:t>
    </dgm:pt>
    <dgm:pt modelId="{D6556CCA-E4F8-3E46-8F25-71E06856F19D}" type="sibTrans" cxnId="{70FCE71A-C9B4-5948-A6B4-54E3EF2312E2}">
      <dgm:prSet/>
      <dgm:spPr/>
      <dgm:t>
        <a:bodyPr/>
        <a:lstStyle/>
        <a:p>
          <a:endParaRPr lang="en-US"/>
        </a:p>
      </dgm:t>
    </dgm:pt>
    <dgm:pt modelId="{39C762CB-37BB-CF46-B8C3-3F5657955C5E}">
      <dgm:prSet custT="1"/>
      <dgm:spPr>
        <a:gradFill flip="none" rotWithShape="1">
          <a:gsLst>
            <a:gs pos="1000">
              <a:schemeClr val="accent4">
                <a:lumMod val="60000"/>
                <a:lumOff val="40000"/>
              </a:schemeClr>
            </a:gs>
            <a:gs pos="100000">
              <a:schemeClr val="accent4">
                <a:lumMod val="75000"/>
                <a:alpha val="48000"/>
              </a:schemeClr>
            </a:gs>
          </a:gsLst>
          <a:lin ang="0" scaled="1"/>
          <a:tileRect/>
        </a:gradFill>
      </dgm:spPr>
      <dgm:t>
        <a:bodyPr/>
        <a:lstStyle/>
        <a:p>
          <a:pPr rtl="0"/>
          <a:r>
            <a:rPr lang="en-US" sz="1400" b="1" i="1" dirty="0" smtClean="0"/>
            <a:t>Affluent </a:t>
          </a:r>
          <a:r>
            <a:rPr lang="en-US" sz="1400" b="1" i="1" dirty="0" smtClean="0">
              <a:solidFill>
                <a:srgbClr val="660066"/>
              </a:solidFill>
            </a:rPr>
            <a:t>-  entire lives surrounded by and using all the tools and toys of the digital age  +  Web 2.0</a:t>
          </a:r>
        </a:p>
        <a:p>
          <a:pPr rtl="0"/>
          <a:r>
            <a:rPr lang="en-US" sz="1100" b="1" i="1" dirty="0" smtClean="0"/>
            <a:t>(</a:t>
          </a:r>
          <a:r>
            <a:rPr lang="en-US" sz="1100" b="1" i="1" dirty="0" err="1" smtClean="0"/>
            <a:t>Prensky</a:t>
          </a:r>
          <a:r>
            <a:rPr lang="en-US" sz="1100" b="1" i="1" dirty="0" smtClean="0"/>
            <a:t>, 2001)</a:t>
          </a:r>
          <a:endParaRPr lang="en-US" sz="1100" b="1" i="1" dirty="0"/>
        </a:p>
      </dgm:t>
    </dgm:pt>
    <dgm:pt modelId="{CBB4C864-1672-1A44-A5B9-18E77EAC86AA}" type="parTrans" cxnId="{7464901D-5ED8-3940-A7A5-26148E036E91}">
      <dgm:prSet/>
      <dgm:spPr/>
      <dgm:t>
        <a:bodyPr/>
        <a:lstStyle/>
        <a:p>
          <a:endParaRPr lang="en-US"/>
        </a:p>
      </dgm:t>
    </dgm:pt>
    <dgm:pt modelId="{F0B660F5-4AE3-5F40-864C-6925F35CBB8D}" type="sibTrans" cxnId="{7464901D-5ED8-3940-A7A5-26148E036E91}">
      <dgm:prSet/>
      <dgm:spPr/>
      <dgm:t>
        <a:bodyPr/>
        <a:lstStyle/>
        <a:p>
          <a:endParaRPr lang="en-US"/>
        </a:p>
      </dgm:t>
    </dgm:pt>
    <dgm:pt modelId="{97A8AD85-F121-0A48-B064-EE6D2C92C0B8}">
      <dgm:prSet custT="1"/>
      <dgm:spPr>
        <a:gradFill flip="none" rotWithShape="1">
          <a:gsLst>
            <a:gs pos="1000">
              <a:schemeClr val="accent4">
                <a:lumMod val="60000"/>
                <a:lumOff val="40000"/>
              </a:schemeClr>
            </a:gs>
            <a:gs pos="100000">
              <a:schemeClr val="accent4">
                <a:lumMod val="75000"/>
                <a:alpha val="48000"/>
              </a:schemeClr>
            </a:gs>
          </a:gsLst>
          <a:lin ang="0" scaled="1"/>
          <a:tileRect/>
        </a:gradFill>
      </dgm:spPr>
      <dgm:t>
        <a:bodyPr/>
        <a:lstStyle/>
        <a:p>
          <a:pPr rtl="0"/>
          <a:r>
            <a:rPr lang="en-US" sz="1400" b="1" i="1" dirty="0" smtClean="0">
              <a:solidFill>
                <a:srgbClr val="660066"/>
              </a:solidFill>
            </a:rPr>
            <a:t>DISADVANTAGED</a:t>
          </a:r>
          <a:r>
            <a:rPr lang="en-US" sz="1400" b="1" i="1" dirty="0" smtClean="0">
              <a:solidFill>
                <a:schemeClr val="bg1"/>
              </a:solidFill>
            </a:rPr>
            <a:t>  students  </a:t>
          </a:r>
          <a:r>
            <a:rPr lang="en-US" sz="1400" b="1" i="1" dirty="0" smtClean="0"/>
            <a:t>- </a:t>
          </a:r>
          <a:r>
            <a:rPr lang="en-US" sz="1400" b="1" i="1" dirty="0" smtClean="0">
              <a:solidFill>
                <a:srgbClr val="660066"/>
              </a:solidFill>
            </a:rPr>
            <a:t>NO ACCESS, NO BENEFITS, SENSE OF FEAR  </a:t>
          </a:r>
        </a:p>
        <a:p>
          <a:pPr rtl="0"/>
          <a:r>
            <a:rPr lang="en-US" sz="1400" b="1" i="1" dirty="0" smtClean="0">
              <a:solidFill>
                <a:schemeClr val="bg1"/>
              </a:solidFill>
            </a:rPr>
            <a:t>BUT…..</a:t>
          </a:r>
          <a:r>
            <a:rPr lang="en-US" sz="1400" b="1" i="1" dirty="0" smtClean="0">
              <a:solidFill>
                <a:srgbClr val="660066"/>
              </a:solidFill>
            </a:rPr>
            <a:t>embraced the mobile technologies </a:t>
          </a:r>
          <a:r>
            <a:rPr lang="en-US" sz="1400" b="1" i="1" dirty="0" smtClean="0">
              <a:solidFill>
                <a:schemeClr val="bg1"/>
              </a:solidFill>
            </a:rPr>
            <a:t>with a greater sense of security.</a:t>
          </a:r>
        </a:p>
        <a:p>
          <a:pPr rtl="0"/>
          <a:r>
            <a:rPr lang="en-US" sz="1400" b="1" i="1" dirty="0" smtClean="0">
              <a:solidFill>
                <a:srgbClr val="403152"/>
              </a:solidFill>
            </a:rPr>
            <a:t> </a:t>
          </a:r>
          <a:r>
            <a:rPr lang="en-US" sz="1400" b="1" i="1" dirty="0" smtClean="0">
              <a:solidFill>
                <a:srgbClr val="FFFFFF"/>
              </a:solidFill>
            </a:rPr>
            <a:t>“And this is the  </a:t>
          </a:r>
          <a:r>
            <a:rPr lang="en-US" sz="1400" b="1" i="1" dirty="0" smtClean="0">
              <a:solidFill>
                <a:srgbClr val="FFFFFF"/>
              </a:solidFill>
            </a:rPr>
            <a:t>relevance of </a:t>
          </a:r>
          <a:r>
            <a:rPr lang="en-US" sz="1400" b="1" i="1" dirty="0" err="1" smtClean="0">
              <a:solidFill>
                <a:srgbClr val="FFFFFF"/>
              </a:solidFill>
            </a:rPr>
            <a:t>m</a:t>
          </a:r>
          <a:r>
            <a:rPr lang="en-US" sz="1400" b="1" i="1" dirty="0" smtClean="0">
              <a:solidFill>
                <a:srgbClr val="FFFFFF"/>
              </a:solidFill>
            </a:rPr>
            <a:t>-learning for Africa…..majority of learners in Africa are without infrastructure for access</a:t>
          </a:r>
          <a:r>
            <a:rPr lang="en-US" sz="1400" b="1" i="1" dirty="0" smtClean="0"/>
            <a:t>.”  </a:t>
          </a:r>
          <a:r>
            <a:rPr lang="en-US" sz="1100" b="1" i="1" dirty="0" smtClean="0"/>
            <a:t>(Brown, 2005)</a:t>
          </a:r>
          <a:endParaRPr lang="en-US" sz="1400" b="1" i="1" dirty="0">
            <a:solidFill>
              <a:srgbClr val="403152"/>
            </a:solidFill>
          </a:endParaRPr>
        </a:p>
      </dgm:t>
    </dgm:pt>
    <dgm:pt modelId="{E6ADF99E-5CDF-8049-ABC1-737DB8F17658}" type="parTrans" cxnId="{BD7D9788-9778-7147-AF97-A40A996E7C57}">
      <dgm:prSet/>
      <dgm:spPr/>
      <dgm:t>
        <a:bodyPr/>
        <a:lstStyle/>
        <a:p>
          <a:endParaRPr lang="en-US"/>
        </a:p>
      </dgm:t>
    </dgm:pt>
    <dgm:pt modelId="{05AD55B6-050E-434E-9DAB-556B4A701A7A}" type="sibTrans" cxnId="{BD7D9788-9778-7147-AF97-A40A996E7C57}">
      <dgm:prSet/>
      <dgm:spPr/>
      <dgm:t>
        <a:bodyPr/>
        <a:lstStyle/>
        <a:p>
          <a:endParaRPr lang="en-US"/>
        </a:p>
      </dgm:t>
    </dgm:pt>
    <dgm:pt modelId="{9892F2B3-408D-9644-A9F7-A5BCCD84CDA9}">
      <dgm:prSet custT="1"/>
      <dgm:spPr>
        <a:gradFill flip="none" rotWithShape="1">
          <a:gsLst>
            <a:gs pos="1000">
              <a:schemeClr val="accent4">
                <a:lumMod val="60000"/>
                <a:lumOff val="40000"/>
              </a:schemeClr>
            </a:gs>
            <a:gs pos="100000">
              <a:schemeClr val="accent4">
                <a:lumMod val="75000"/>
                <a:alpha val="48000"/>
              </a:schemeClr>
            </a:gs>
          </a:gsLst>
          <a:lin ang="0" scaled="1"/>
          <a:tileRect/>
        </a:gradFill>
      </dgm:spPr>
      <dgm:t>
        <a:bodyPr/>
        <a:lstStyle/>
        <a:p>
          <a:pPr algn="ctr" rtl="0"/>
          <a:r>
            <a:rPr lang="en-US" sz="1300" b="1" i="1" u="sng" dirty="0" smtClean="0"/>
            <a:t>“</a:t>
          </a:r>
          <a:r>
            <a:rPr lang="en-US" sz="1300" b="1" i="1" u="sng" cap="all" dirty="0" smtClean="0"/>
            <a:t>digital native</a:t>
          </a:r>
          <a:r>
            <a:rPr lang="en-US" sz="1300" b="1" i="1" u="sng" dirty="0" smtClean="0"/>
            <a:t>”</a:t>
          </a:r>
        </a:p>
        <a:p>
          <a:pPr algn="l" rtl="0"/>
          <a:r>
            <a:rPr lang="en-US" sz="1300" b="1" i="1" dirty="0" smtClean="0">
              <a:solidFill>
                <a:srgbClr val="660066"/>
              </a:solidFill>
            </a:rPr>
            <a:t>&gt; 20,000 hrs </a:t>
          </a:r>
          <a:r>
            <a:rPr lang="en-US" sz="1300" b="1" i="1" dirty="0" smtClean="0"/>
            <a:t>watching </a:t>
          </a:r>
          <a:r>
            <a:rPr lang="en-US" sz="1300" b="1" i="1" dirty="0" smtClean="0">
              <a:solidFill>
                <a:srgbClr val="660066"/>
              </a:solidFill>
            </a:rPr>
            <a:t>TV</a:t>
          </a:r>
        </a:p>
        <a:p>
          <a:pPr algn="l" rtl="0"/>
          <a:r>
            <a:rPr lang="en-US" sz="1300" b="1" i="1" dirty="0" smtClean="0">
              <a:solidFill>
                <a:srgbClr val="660066"/>
              </a:solidFill>
            </a:rPr>
            <a:t>&gt; 10,000 hrs </a:t>
          </a:r>
          <a:r>
            <a:rPr lang="en-US" sz="1300" b="1" i="1" dirty="0" smtClean="0"/>
            <a:t>playing </a:t>
          </a:r>
          <a:r>
            <a:rPr lang="en-US" sz="1300" b="1" i="1" dirty="0" smtClean="0">
              <a:solidFill>
                <a:srgbClr val="660066"/>
              </a:solidFill>
            </a:rPr>
            <a:t>video games </a:t>
          </a:r>
        </a:p>
        <a:p>
          <a:pPr algn="l" rtl="0"/>
          <a:r>
            <a:rPr lang="en-US" sz="1300" b="1" i="1" dirty="0" smtClean="0">
              <a:solidFill>
                <a:srgbClr val="660066"/>
              </a:solidFill>
            </a:rPr>
            <a:t>&lt; 5,000 hrs </a:t>
          </a:r>
          <a:r>
            <a:rPr lang="en-US" sz="1300" b="1" i="1" dirty="0" smtClean="0"/>
            <a:t>of their lives  </a:t>
          </a:r>
          <a:r>
            <a:rPr lang="en-US" sz="1300" b="1" i="1" dirty="0" smtClean="0">
              <a:solidFill>
                <a:srgbClr val="660066"/>
              </a:solidFill>
            </a:rPr>
            <a:t>reading</a:t>
          </a:r>
        </a:p>
        <a:p>
          <a:pPr algn="l" rtl="0"/>
          <a:r>
            <a:rPr lang="en-US" sz="1300" b="1" i="1" dirty="0" smtClean="0">
              <a:solidFill>
                <a:srgbClr val="403152"/>
              </a:solidFill>
            </a:rPr>
            <a:t>   </a:t>
          </a:r>
          <a:endParaRPr lang="en-US" sz="1300" b="1" i="1" dirty="0"/>
        </a:p>
      </dgm:t>
    </dgm:pt>
    <dgm:pt modelId="{043D8657-3538-8E4D-B2B0-09668216AB82}" type="sibTrans" cxnId="{C448ACB8-7649-7B48-8409-C50DA3A94285}">
      <dgm:prSet/>
      <dgm:spPr/>
      <dgm:t>
        <a:bodyPr/>
        <a:lstStyle/>
        <a:p>
          <a:endParaRPr lang="en-US"/>
        </a:p>
      </dgm:t>
    </dgm:pt>
    <dgm:pt modelId="{CD2FBF2B-097F-5541-BF08-9A93FC716B2F}" type="parTrans" cxnId="{C448ACB8-7649-7B48-8409-C50DA3A94285}">
      <dgm:prSet/>
      <dgm:spPr/>
      <dgm:t>
        <a:bodyPr/>
        <a:lstStyle/>
        <a:p>
          <a:endParaRPr lang="en-US"/>
        </a:p>
      </dgm:t>
    </dgm:pt>
    <dgm:pt modelId="{2F15D6AC-34F6-284D-BE8B-C76F7F339A90}">
      <dgm:prSet custT="1"/>
      <dgm:spPr>
        <a:gradFill flip="none" rotWithShape="1">
          <a:gsLst>
            <a:gs pos="1000">
              <a:schemeClr val="accent4">
                <a:lumMod val="60000"/>
                <a:lumOff val="40000"/>
              </a:schemeClr>
            </a:gs>
            <a:gs pos="100000">
              <a:schemeClr val="accent4">
                <a:lumMod val="75000"/>
                <a:alpha val="48000"/>
              </a:schemeClr>
            </a:gs>
          </a:gsLst>
          <a:lin ang="0" scaled="1"/>
          <a:tileRect/>
        </a:gradFill>
      </dgm:spPr>
      <dgm:t>
        <a:bodyPr/>
        <a:lstStyle/>
        <a:p>
          <a:pPr rtl="0"/>
          <a:r>
            <a:rPr lang="en-US" sz="1600" b="1" i="1" dirty="0" smtClean="0">
              <a:solidFill>
                <a:srgbClr val="FFFFFF"/>
              </a:solidFill>
            </a:rPr>
            <a:t>  Provide learning opportunities   </a:t>
          </a:r>
        </a:p>
        <a:p>
          <a:pPr rtl="0"/>
          <a:r>
            <a:rPr lang="en-US" sz="1600" b="1" i="1" dirty="0" smtClean="0">
              <a:solidFill>
                <a:srgbClr val="660066"/>
              </a:solidFill>
            </a:rPr>
            <a:t>“ON THE GO” </a:t>
          </a:r>
        </a:p>
        <a:p>
          <a:pPr rtl="0"/>
          <a:r>
            <a:rPr lang="en-US" sz="1600" b="1" i="1" dirty="0" smtClean="0">
              <a:solidFill>
                <a:srgbClr val="660066"/>
              </a:solidFill>
            </a:rPr>
            <a:t> “</a:t>
          </a:r>
          <a:r>
            <a:rPr lang="en-US" sz="1600" b="1" i="1" cap="all" dirty="0" smtClean="0">
              <a:solidFill>
                <a:srgbClr val="660066"/>
              </a:solidFill>
            </a:rPr>
            <a:t>NO infrastructure or access”</a:t>
          </a:r>
          <a:endParaRPr lang="en-US" sz="1600" b="1" i="1" cap="all" dirty="0">
            <a:solidFill>
              <a:srgbClr val="660066"/>
            </a:solidFill>
          </a:endParaRPr>
        </a:p>
      </dgm:t>
    </dgm:pt>
    <dgm:pt modelId="{F9822814-5721-E049-BCE0-EAB7892ABDC6}" type="parTrans" cxnId="{4683DC03-1AF8-2C4D-AA26-9945AA47AD9F}">
      <dgm:prSet/>
      <dgm:spPr/>
      <dgm:t>
        <a:bodyPr/>
        <a:lstStyle/>
        <a:p>
          <a:endParaRPr lang="en-US"/>
        </a:p>
      </dgm:t>
    </dgm:pt>
    <dgm:pt modelId="{ECAD0D58-FB6C-B549-A002-F97BCB355285}" type="sibTrans" cxnId="{4683DC03-1AF8-2C4D-AA26-9945AA47AD9F}">
      <dgm:prSet/>
      <dgm:spPr/>
      <dgm:t>
        <a:bodyPr/>
        <a:lstStyle/>
        <a:p>
          <a:endParaRPr lang="en-US"/>
        </a:p>
      </dgm:t>
    </dgm:pt>
    <dgm:pt modelId="{F4A02047-B7D2-DB4C-918D-89C685891858}">
      <dgm:prSet custT="1"/>
      <dgm:spPr>
        <a:gradFill flip="none" rotWithShape="1">
          <a:gsLst>
            <a:gs pos="1000">
              <a:schemeClr val="accent4">
                <a:lumMod val="60000"/>
                <a:lumOff val="40000"/>
              </a:schemeClr>
            </a:gs>
            <a:gs pos="100000">
              <a:schemeClr val="accent4">
                <a:lumMod val="75000"/>
                <a:alpha val="48000"/>
              </a:schemeClr>
            </a:gs>
          </a:gsLst>
          <a:lin ang="0" scaled="1"/>
          <a:tileRect/>
        </a:gradFill>
      </dgm:spPr>
      <dgm:t>
        <a:bodyPr/>
        <a:lstStyle/>
        <a:p>
          <a:pPr rtl="0"/>
          <a:r>
            <a:rPr lang="en-US" sz="1400" b="1" i="1" dirty="0" smtClean="0">
              <a:solidFill>
                <a:srgbClr val="660066"/>
              </a:solidFill>
            </a:rPr>
            <a:t>Mobile learning or Podcasting</a:t>
          </a:r>
          <a:r>
            <a:rPr lang="en-US" sz="1400" b="1" i="1" dirty="0" smtClean="0"/>
            <a:t>, in particular, </a:t>
          </a:r>
          <a:r>
            <a:rPr lang="en-US" sz="1400" b="1" i="1" cap="all" dirty="0" smtClean="0"/>
            <a:t>seems </a:t>
          </a:r>
          <a:r>
            <a:rPr lang="en-US" sz="1400" b="1" i="1" cap="all" dirty="0" smtClean="0">
              <a:solidFill>
                <a:srgbClr val="660066"/>
              </a:solidFill>
            </a:rPr>
            <a:t>set </a:t>
          </a:r>
          <a:r>
            <a:rPr lang="en-US" sz="1400" b="1" i="1" dirty="0" smtClean="0">
              <a:solidFill>
                <a:srgbClr val="660066"/>
              </a:solidFill>
            </a:rPr>
            <a:t>to address the diversity among the student</a:t>
          </a:r>
          <a:r>
            <a:rPr lang="en-US" sz="1400" b="1" i="1" dirty="0" smtClean="0">
              <a:solidFill>
                <a:srgbClr val="403152"/>
              </a:solidFill>
            </a:rPr>
            <a:t>s </a:t>
          </a:r>
          <a:r>
            <a:rPr lang="en-US" sz="1400" b="1" i="1" dirty="0" smtClean="0">
              <a:solidFill>
                <a:schemeClr val="bg1"/>
              </a:solidFill>
            </a:rPr>
            <a:t>at DUT</a:t>
          </a:r>
          <a:r>
            <a:rPr lang="en-US" sz="1400" b="1" i="1" dirty="0" smtClean="0"/>
            <a:t>. </a:t>
          </a:r>
          <a:endParaRPr lang="en-US" sz="1400" b="1" i="1" dirty="0"/>
        </a:p>
      </dgm:t>
    </dgm:pt>
    <dgm:pt modelId="{9E698805-5B30-3141-AB7A-B3B8CDED4057}" type="parTrans" cxnId="{2149964C-BBD4-9D47-BC69-7C21DC61DA05}">
      <dgm:prSet/>
      <dgm:spPr/>
      <dgm:t>
        <a:bodyPr/>
        <a:lstStyle/>
        <a:p>
          <a:endParaRPr lang="en-US"/>
        </a:p>
      </dgm:t>
    </dgm:pt>
    <dgm:pt modelId="{155C362F-866A-0D44-BC6D-1227D0465FB1}" type="sibTrans" cxnId="{2149964C-BBD4-9D47-BC69-7C21DC61DA05}">
      <dgm:prSet/>
      <dgm:spPr/>
      <dgm:t>
        <a:bodyPr/>
        <a:lstStyle/>
        <a:p>
          <a:endParaRPr lang="en-US"/>
        </a:p>
      </dgm:t>
    </dgm:pt>
    <dgm:pt modelId="{CD73936E-55A0-314B-8158-E5329AEEF9B7}" type="pres">
      <dgm:prSet presAssocID="{1685ED66-4BF5-C94C-A650-96DEA53846A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CB7A588-357E-3A48-AAAE-6355231C663C}" type="pres">
      <dgm:prSet presAssocID="{419E6D88-B319-1D44-BE1A-5148E09F84D7}" presName="node" presStyleLbl="node1" presStyleIdx="0" presStyleCnt="6" custScaleX="491127" custScaleY="41564" custLinFactNeighborX="0" custLinFactNeighborY="-399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C3CA81-562D-2647-8196-1E8DE2714592}" type="pres">
      <dgm:prSet presAssocID="{D6556CCA-E4F8-3E46-8F25-71E06856F19D}" presName="sibTrans" presStyleCnt="0"/>
      <dgm:spPr/>
    </dgm:pt>
    <dgm:pt modelId="{BE2A1BC4-58DF-164B-9C08-B19093FA956A}" type="pres">
      <dgm:prSet presAssocID="{39C762CB-37BB-CF46-B8C3-3F5657955C5E}" presName="node" presStyleLbl="node1" presStyleIdx="1" presStyleCnt="6" custScaleX="147626" custScaleY="101723" custLinFactNeighborX="-84925" custLinFactNeighborY="-276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C7EAE4-2C20-3B48-9921-2E6988735F2D}" type="pres">
      <dgm:prSet presAssocID="{F0B660F5-4AE3-5F40-864C-6925F35CBB8D}" presName="sibTrans" presStyleCnt="0"/>
      <dgm:spPr/>
    </dgm:pt>
    <dgm:pt modelId="{1FF4DE37-14BD-074B-897D-5ACB7B924BC0}" type="pres">
      <dgm:prSet presAssocID="{9892F2B3-408D-9644-A9F7-A5BCCD84CDA9}" presName="node" presStyleLbl="node1" presStyleIdx="2" presStyleCnt="6" custScaleX="163652" custScaleY="111751" custLinFactNeighborX="84925" custLinFactNeighborY="-376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153221-8375-804B-A0DE-E113DCEFC21B}" type="pres">
      <dgm:prSet presAssocID="{043D8657-3538-8E4D-B2B0-09668216AB82}" presName="sibTrans" presStyleCnt="0"/>
      <dgm:spPr/>
    </dgm:pt>
    <dgm:pt modelId="{5B946C0B-58ED-B247-B13B-D57FFE707AF5}" type="pres">
      <dgm:prSet presAssocID="{97A8AD85-F121-0A48-B064-EE6D2C92C0B8}" presName="node" presStyleLbl="node1" presStyleIdx="3" presStyleCnt="6" custScaleX="455465" custScaleY="91146" custLinFactNeighborX="-927" custLinFactNeighborY="-287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A4A5E5-5CD1-DC41-9776-B6FF69866482}" type="pres">
      <dgm:prSet presAssocID="{05AD55B6-050E-434E-9DAB-556B4A701A7A}" presName="sibTrans" presStyleCnt="0"/>
      <dgm:spPr/>
    </dgm:pt>
    <dgm:pt modelId="{89C54451-40A9-5949-9D7D-6726DBC33ED1}" type="pres">
      <dgm:prSet presAssocID="{F4A02047-B7D2-DB4C-918D-89C685891858}" presName="node" presStyleLbl="node1" presStyleIdx="4" presStyleCnt="6" custAng="10800000" custFlipVert="1" custScaleX="491127" custScaleY="37579" custLinFactNeighborY="-321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4FE8C5-8A58-E94C-B3DD-482EA848D67D}" type="pres">
      <dgm:prSet presAssocID="{155C362F-866A-0D44-BC6D-1227D0465FB1}" presName="sibTrans" presStyleCnt="0"/>
      <dgm:spPr/>
    </dgm:pt>
    <dgm:pt modelId="{36B24D39-BB7D-884B-82D9-493CFD4093AE}" type="pres">
      <dgm:prSet presAssocID="{2F15D6AC-34F6-284D-BE8B-C76F7F339A90}" presName="node" presStyleLbl="node1" presStyleIdx="5" presStyleCnt="6" custScaleX="198229" custScaleY="98090" custLinFactNeighborX="2450" custLinFactNeighborY="-51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464901D-5ED8-3940-A7A5-26148E036E91}" srcId="{1685ED66-4BF5-C94C-A650-96DEA53846AF}" destId="{39C762CB-37BB-CF46-B8C3-3F5657955C5E}" srcOrd="1" destOrd="0" parTransId="{CBB4C864-1672-1A44-A5B9-18E77EAC86AA}" sibTransId="{F0B660F5-4AE3-5F40-864C-6925F35CBB8D}"/>
    <dgm:cxn modelId="{BCEF722E-D5D0-664B-825A-4003BE17FBDB}" type="presOf" srcId="{9892F2B3-408D-9644-A9F7-A5BCCD84CDA9}" destId="{1FF4DE37-14BD-074B-897D-5ACB7B924BC0}" srcOrd="0" destOrd="0" presId="urn:microsoft.com/office/officeart/2005/8/layout/default"/>
    <dgm:cxn modelId="{70FCE71A-C9B4-5948-A6B4-54E3EF2312E2}" srcId="{1685ED66-4BF5-C94C-A650-96DEA53846AF}" destId="{419E6D88-B319-1D44-BE1A-5148E09F84D7}" srcOrd="0" destOrd="0" parTransId="{E33B9FB1-AF35-4D41-B3AB-C3C80F5FE4FE}" sibTransId="{D6556CCA-E4F8-3E46-8F25-71E06856F19D}"/>
    <dgm:cxn modelId="{2149964C-BBD4-9D47-BC69-7C21DC61DA05}" srcId="{1685ED66-4BF5-C94C-A650-96DEA53846AF}" destId="{F4A02047-B7D2-DB4C-918D-89C685891858}" srcOrd="4" destOrd="0" parTransId="{9E698805-5B30-3141-AB7A-B3B8CDED4057}" sibTransId="{155C362F-866A-0D44-BC6D-1227D0465FB1}"/>
    <dgm:cxn modelId="{972DDB5F-5935-A542-AEB0-342DAB80698A}" type="presOf" srcId="{2F15D6AC-34F6-284D-BE8B-C76F7F339A90}" destId="{36B24D39-BB7D-884B-82D9-493CFD4093AE}" srcOrd="0" destOrd="0" presId="urn:microsoft.com/office/officeart/2005/8/layout/default"/>
    <dgm:cxn modelId="{2880C823-4760-EB43-89DC-89A14A083C55}" type="presOf" srcId="{39C762CB-37BB-CF46-B8C3-3F5657955C5E}" destId="{BE2A1BC4-58DF-164B-9C08-B19093FA956A}" srcOrd="0" destOrd="0" presId="urn:microsoft.com/office/officeart/2005/8/layout/default"/>
    <dgm:cxn modelId="{C448ACB8-7649-7B48-8409-C50DA3A94285}" srcId="{1685ED66-4BF5-C94C-A650-96DEA53846AF}" destId="{9892F2B3-408D-9644-A9F7-A5BCCD84CDA9}" srcOrd="2" destOrd="0" parTransId="{CD2FBF2B-097F-5541-BF08-9A93FC716B2F}" sibTransId="{043D8657-3538-8E4D-B2B0-09668216AB82}"/>
    <dgm:cxn modelId="{4683DC03-1AF8-2C4D-AA26-9945AA47AD9F}" srcId="{1685ED66-4BF5-C94C-A650-96DEA53846AF}" destId="{2F15D6AC-34F6-284D-BE8B-C76F7F339A90}" srcOrd="5" destOrd="0" parTransId="{F9822814-5721-E049-BCE0-EAB7892ABDC6}" sibTransId="{ECAD0D58-FB6C-B549-A002-F97BCB355285}"/>
    <dgm:cxn modelId="{E19A8525-B8E6-1440-BBFD-84F151EF6CB2}" type="presOf" srcId="{97A8AD85-F121-0A48-B064-EE6D2C92C0B8}" destId="{5B946C0B-58ED-B247-B13B-D57FFE707AF5}" srcOrd="0" destOrd="0" presId="urn:microsoft.com/office/officeart/2005/8/layout/default"/>
    <dgm:cxn modelId="{9A185B79-E37E-8A44-997C-906421461C01}" type="presOf" srcId="{1685ED66-4BF5-C94C-A650-96DEA53846AF}" destId="{CD73936E-55A0-314B-8158-E5329AEEF9B7}" srcOrd="0" destOrd="0" presId="urn:microsoft.com/office/officeart/2005/8/layout/default"/>
    <dgm:cxn modelId="{BD7D9788-9778-7147-AF97-A40A996E7C57}" srcId="{1685ED66-4BF5-C94C-A650-96DEA53846AF}" destId="{97A8AD85-F121-0A48-B064-EE6D2C92C0B8}" srcOrd="3" destOrd="0" parTransId="{E6ADF99E-5CDF-8049-ABC1-737DB8F17658}" sibTransId="{05AD55B6-050E-434E-9DAB-556B4A701A7A}"/>
    <dgm:cxn modelId="{4F254481-CC2C-1449-BFDF-6796AEDE5BD3}" type="presOf" srcId="{F4A02047-B7D2-DB4C-918D-89C685891858}" destId="{89C54451-40A9-5949-9D7D-6726DBC33ED1}" srcOrd="0" destOrd="0" presId="urn:microsoft.com/office/officeart/2005/8/layout/default"/>
    <dgm:cxn modelId="{341C63FC-C584-6A45-BEA0-2049D643BA9F}" type="presOf" srcId="{419E6D88-B319-1D44-BE1A-5148E09F84D7}" destId="{FCB7A588-357E-3A48-AAAE-6355231C663C}" srcOrd="0" destOrd="0" presId="urn:microsoft.com/office/officeart/2005/8/layout/default"/>
    <dgm:cxn modelId="{F855966E-0E6E-184B-930B-33A277B31B87}" type="presParOf" srcId="{CD73936E-55A0-314B-8158-E5329AEEF9B7}" destId="{FCB7A588-357E-3A48-AAAE-6355231C663C}" srcOrd="0" destOrd="0" presId="urn:microsoft.com/office/officeart/2005/8/layout/default"/>
    <dgm:cxn modelId="{F5D42A37-030F-764B-A08A-D7C9372925D2}" type="presParOf" srcId="{CD73936E-55A0-314B-8158-E5329AEEF9B7}" destId="{EDC3CA81-562D-2647-8196-1E8DE2714592}" srcOrd="1" destOrd="0" presId="urn:microsoft.com/office/officeart/2005/8/layout/default"/>
    <dgm:cxn modelId="{6E10657E-0E85-B44A-8E4E-1C8A6D386B84}" type="presParOf" srcId="{CD73936E-55A0-314B-8158-E5329AEEF9B7}" destId="{BE2A1BC4-58DF-164B-9C08-B19093FA956A}" srcOrd="2" destOrd="0" presId="urn:microsoft.com/office/officeart/2005/8/layout/default"/>
    <dgm:cxn modelId="{8A08A537-A9F6-764D-9C88-AC7AD24CA2A6}" type="presParOf" srcId="{CD73936E-55A0-314B-8158-E5329AEEF9B7}" destId="{82C7EAE4-2C20-3B48-9921-2E6988735F2D}" srcOrd="3" destOrd="0" presId="urn:microsoft.com/office/officeart/2005/8/layout/default"/>
    <dgm:cxn modelId="{963F1F7A-A139-7E4A-B951-68B4EDB0EEB6}" type="presParOf" srcId="{CD73936E-55A0-314B-8158-E5329AEEF9B7}" destId="{1FF4DE37-14BD-074B-897D-5ACB7B924BC0}" srcOrd="4" destOrd="0" presId="urn:microsoft.com/office/officeart/2005/8/layout/default"/>
    <dgm:cxn modelId="{C006A5F0-FA7B-B544-A291-D01FE8F15DC3}" type="presParOf" srcId="{CD73936E-55A0-314B-8158-E5329AEEF9B7}" destId="{43153221-8375-804B-A0DE-E113DCEFC21B}" srcOrd="5" destOrd="0" presId="urn:microsoft.com/office/officeart/2005/8/layout/default"/>
    <dgm:cxn modelId="{2731040D-A758-CE4D-BF06-289404BE61A5}" type="presParOf" srcId="{CD73936E-55A0-314B-8158-E5329AEEF9B7}" destId="{5B946C0B-58ED-B247-B13B-D57FFE707AF5}" srcOrd="6" destOrd="0" presId="urn:microsoft.com/office/officeart/2005/8/layout/default"/>
    <dgm:cxn modelId="{33650AB8-ADD7-FA41-95A7-F4AD504ADB7F}" type="presParOf" srcId="{CD73936E-55A0-314B-8158-E5329AEEF9B7}" destId="{B8A4A5E5-5CD1-DC41-9776-B6FF69866482}" srcOrd="7" destOrd="0" presId="urn:microsoft.com/office/officeart/2005/8/layout/default"/>
    <dgm:cxn modelId="{39451B45-85C1-1D46-BF83-DD0DE8ABE0D8}" type="presParOf" srcId="{CD73936E-55A0-314B-8158-E5329AEEF9B7}" destId="{89C54451-40A9-5949-9D7D-6726DBC33ED1}" srcOrd="8" destOrd="0" presId="urn:microsoft.com/office/officeart/2005/8/layout/default"/>
    <dgm:cxn modelId="{EDDD08A4-0D71-FF40-A143-B4DDE323E148}" type="presParOf" srcId="{CD73936E-55A0-314B-8158-E5329AEEF9B7}" destId="{DE4FE8C5-8A58-E94C-B3DD-482EA848D67D}" srcOrd="9" destOrd="0" presId="urn:microsoft.com/office/officeart/2005/8/layout/default"/>
    <dgm:cxn modelId="{122FD31C-A1E3-C549-9941-5AE021A652DA}" type="presParOf" srcId="{CD73936E-55A0-314B-8158-E5329AEEF9B7}" destId="{36B24D39-BB7D-884B-82D9-493CFD4093AE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2A96B8F-1AE8-184F-89E7-D9BD293F1244}" type="doc">
      <dgm:prSet loTypeId="urn:microsoft.com/office/officeart/2005/8/layout/default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D2E206A-7ECC-F844-A050-45B7F5D8E3F9}">
      <dgm:prSet custT="1"/>
      <dgm:spPr>
        <a:gradFill rotWithShape="0">
          <a:gsLst>
            <a:gs pos="0">
              <a:schemeClr val="accent4">
                <a:lumMod val="60000"/>
                <a:lumOff val="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  <a:gs pos="99000">
              <a:schemeClr val="accent4">
                <a:lumMod val="60000"/>
                <a:lumOff val="40000"/>
              </a:schemeClr>
            </a:gs>
          </a:gsLst>
        </a:gradFill>
      </dgm:spPr>
      <dgm:t>
        <a:bodyPr/>
        <a:lstStyle/>
        <a:p>
          <a:pPr rtl="0"/>
          <a:r>
            <a:rPr lang="en-US" sz="1400" b="1" i="1" dirty="0" smtClean="0"/>
            <a:t>Radiographic Pathology II -  </a:t>
          </a:r>
          <a:r>
            <a:rPr lang="en-US" sz="1400" b="1" i="1" dirty="0" smtClean="0">
              <a:solidFill>
                <a:schemeClr val="bg1"/>
              </a:solidFill>
            </a:rPr>
            <a:t>many podcasts available on YOUTUBE  - ? appropriateness  </a:t>
          </a:r>
        </a:p>
        <a:p>
          <a:pPr rtl="0"/>
          <a:r>
            <a:rPr lang="en-US" sz="1400" b="1" i="1" cap="all" dirty="0" smtClean="0">
              <a:solidFill>
                <a:srgbClr val="FFFFFF"/>
              </a:solidFill>
            </a:rPr>
            <a:t>Our</a:t>
          </a:r>
          <a:r>
            <a:rPr lang="en-US" sz="1400" b="1" i="1" dirty="0" smtClean="0">
              <a:solidFill>
                <a:srgbClr val="FFFFFF"/>
              </a:solidFill>
            </a:rPr>
            <a:t>  responsib</a:t>
          </a:r>
          <a:r>
            <a:rPr lang="en-US" sz="1400" b="1" i="1" dirty="0" smtClean="0"/>
            <a:t>ility - </a:t>
          </a:r>
          <a:r>
            <a:rPr lang="en-US" sz="1400" b="1" i="1" dirty="0" smtClean="0">
              <a:solidFill>
                <a:srgbClr val="FFFFFF"/>
              </a:solidFill>
            </a:rPr>
            <a:t>content is </a:t>
          </a:r>
          <a:r>
            <a:rPr lang="en-US" sz="1400" b="1" i="1" dirty="0" smtClean="0">
              <a:solidFill>
                <a:srgbClr val="660066"/>
              </a:solidFill>
            </a:rPr>
            <a:t>appropriate, relevant</a:t>
          </a:r>
          <a:r>
            <a:rPr lang="en-US" sz="1400" b="1" i="1" dirty="0" smtClean="0">
              <a:solidFill>
                <a:srgbClr val="FFFFFF"/>
              </a:solidFill>
            </a:rPr>
            <a:t>, </a:t>
          </a:r>
          <a:r>
            <a:rPr lang="en-US" sz="1400" b="1" i="1" dirty="0" smtClean="0">
              <a:solidFill>
                <a:srgbClr val="660066"/>
              </a:solidFill>
            </a:rPr>
            <a:t>enhances one’s lesson plan </a:t>
          </a:r>
          <a:r>
            <a:rPr lang="en-US" sz="1400" b="1" i="1" dirty="0" smtClean="0">
              <a:solidFill>
                <a:srgbClr val="FFFFFF"/>
              </a:solidFill>
            </a:rPr>
            <a:t>and is </a:t>
          </a:r>
          <a:r>
            <a:rPr lang="en-US" sz="1400" b="1" i="1" dirty="0" smtClean="0">
              <a:solidFill>
                <a:srgbClr val="660066"/>
              </a:solidFill>
            </a:rPr>
            <a:t>from a credible source </a:t>
          </a:r>
          <a:endParaRPr lang="en-US" sz="1400" b="1" i="1" dirty="0">
            <a:solidFill>
              <a:srgbClr val="660066"/>
            </a:solidFill>
          </a:endParaRPr>
        </a:p>
      </dgm:t>
    </dgm:pt>
    <dgm:pt modelId="{F3C955AD-C6A4-FA4E-97B5-DBE7294C8DE3}" type="parTrans" cxnId="{BDDE7981-680D-ED42-AC89-A361F3593E75}">
      <dgm:prSet/>
      <dgm:spPr/>
      <dgm:t>
        <a:bodyPr/>
        <a:lstStyle/>
        <a:p>
          <a:endParaRPr lang="en-US"/>
        </a:p>
      </dgm:t>
    </dgm:pt>
    <dgm:pt modelId="{1CB498C7-A819-FB47-82E5-52A25136414E}" type="sibTrans" cxnId="{BDDE7981-680D-ED42-AC89-A361F3593E75}">
      <dgm:prSet/>
      <dgm:spPr/>
      <dgm:t>
        <a:bodyPr/>
        <a:lstStyle/>
        <a:p>
          <a:endParaRPr lang="en-US"/>
        </a:p>
      </dgm:t>
    </dgm:pt>
    <dgm:pt modelId="{9CE39F50-B905-0E4B-B4DA-4A085FBEA3A2}">
      <dgm:prSet custT="1"/>
      <dgm:spPr>
        <a:gradFill rotWithShape="0">
          <a:gsLst>
            <a:gs pos="0">
              <a:schemeClr val="accent4">
                <a:lumMod val="60000"/>
                <a:lumOff val="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  <a:gs pos="99000">
              <a:schemeClr val="accent4">
                <a:lumMod val="60000"/>
                <a:lumOff val="40000"/>
              </a:schemeClr>
            </a:gs>
          </a:gsLst>
        </a:gradFill>
      </dgm:spPr>
      <dgm:t>
        <a:bodyPr/>
        <a:lstStyle/>
        <a:p>
          <a:pPr rtl="0"/>
          <a:r>
            <a:rPr lang="en-US" sz="1400" b="1" i="1" u="sng" dirty="0" smtClean="0">
              <a:solidFill>
                <a:srgbClr val="660066"/>
              </a:solidFill>
            </a:rPr>
            <a:t>PURPOSE</a:t>
          </a:r>
          <a:r>
            <a:rPr lang="en-US" sz="1400" b="1" i="1" dirty="0" smtClean="0"/>
            <a:t> </a:t>
          </a:r>
        </a:p>
        <a:p>
          <a:pPr rtl="0"/>
          <a:r>
            <a:rPr lang="en-US" sz="1400" b="1" i="1" dirty="0" smtClean="0">
              <a:solidFill>
                <a:srgbClr val="660066"/>
              </a:solidFill>
            </a:rPr>
            <a:t>EXPLOIT</a:t>
          </a:r>
          <a:r>
            <a:rPr lang="en-US" sz="1400" b="1" i="1" dirty="0" smtClean="0">
              <a:solidFill>
                <a:schemeClr val="bg1"/>
              </a:solidFill>
            </a:rPr>
            <a:t> technologies  </a:t>
          </a:r>
        </a:p>
        <a:p>
          <a:pPr rtl="0"/>
          <a:r>
            <a:rPr lang="en-US" sz="1400" b="1" i="1" cap="none" dirty="0" smtClean="0">
              <a:solidFill>
                <a:srgbClr val="660066"/>
              </a:solidFill>
            </a:rPr>
            <a:t>CLOSE</a:t>
          </a:r>
          <a:r>
            <a:rPr lang="en-US" sz="1400" b="1" i="1" dirty="0" smtClean="0">
              <a:solidFill>
                <a:srgbClr val="660066"/>
              </a:solidFill>
            </a:rPr>
            <a:t> the gaps </a:t>
          </a:r>
          <a:r>
            <a:rPr lang="en-US" sz="1400" b="1" i="1" dirty="0" smtClean="0">
              <a:solidFill>
                <a:schemeClr val="bg1"/>
              </a:solidFill>
            </a:rPr>
            <a:t>in educating our students </a:t>
          </a:r>
        </a:p>
        <a:p>
          <a:pPr rtl="0"/>
          <a:r>
            <a:rPr lang="en-US" sz="1400" b="1" i="1" cap="all" dirty="0" smtClean="0">
              <a:solidFill>
                <a:srgbClr val="660066"/>
              </a:solidFill>
            </a:rPr>
            <a:t>ADDRESS </a:t>
          </a:r>
          <a:r>
            <a:rPr lang="en-US" sz="1400" b="1" i="1" dirty="0" smtClean="0">
              <a:solidFill>
                <a:srgbClr val="660066"/>
              </a:solidFill>
            </a:rPr>
            <a:t>the diversity </a:t>
          </a:r>
          <a:r>
            <a:rPr lang="en-US" sz="1400" b="1" i="1" dirty="0" smtClean="0">
              <a:solidFill>
                <a:schemeClr val="bg1"/>
              </a:solidFill>
            </a:rPr>
            <a:t>that exists </a:t>
          </a:r>
        </a:p>
        <a:p>
          <a:pPr rtl="0"/>
          <a:r>
            <a:rPr lang="en-US" sz="1400" b="1" i="1" dirty="0" smtClean="0">
              <a:solidFill>
                <a:srgbClr val="660066"/>
              </a:solidFill>
            </a:rPr>
            <a:t>MEET</a:t>
          </a:r>
          <a:r>
            <a:rPr lang="en-US" sz="1400" b="1" i="1" dirty="0" smtClean="0">
              <a:solidFill>
                <a:schemeClr val="bg1"/>
              </a:solidFill>
            </a:rPr>
            <a:t>  them all on the </a:t>
          </a:r>
          <a:r>
            <a:rPr lang="en-US" sz="1400" b="1" i="1" dirty="0" smtClean="0">
              <a:solidFill>
                <a:srgbClr val="660066"/>
              </a:solidFill>
            </a:rPr>
            <a:t>same playing field.</a:t>
          </a:r>
          <a:endParaRPr lang="en-US" sz="1400" b="1" i="1" dirty="0">
            <a:solidFill>
              <a:srgbClr val="660066"/>
            </a:solidFill>
          </a:endParaRPr>
        </a:p>
      </dgm:t>
    </dgm:pt>
    <dgm:pt modelId="{1A77FC12-BA4E-9F46-A961-D606A43EA065}" type="parTrans" cxnId="{EFE4C409-2708-DC49-84B3-4641D6C95E54}">
      <dgm:prSet/>
      <dgm:spPr/>
      <dgm:t>
        <a:bodyPr/>
        <a:lstStyle/>
        <a:p>
          <a:endParaRPr lang="en-US"/>
        </a:p>
      </dgm:t>
    </dgm:pt>
    <dgm:pt modelId="{2D42AEA5-CED1-9345-AE65-39935FCDF00D}" type="sibTrans" cxnId="{EFE4C409-2708-DC49-84B3-4641D6C95E54}">
      <dgm:prSet/>
      <dgm:spPr/>
      <dgm:t>
        <a:bodyPr/>
        <a:lstStyle/>
        <a:p>
          <a:endParaRPr lang="en-US"/>
        </a:p>
      </dgm:t>
    </dgm:pt>
    <dgm:pt modelId="{794B1D78-BC76-1B45-A220-94AB58B3FCCC}">
      <dgm:prSet custT="1"/>
      <dgm:spPr>
        <a:gradFill rotWithShape="0">
          <a:gsLst>
            <a:gs pos="0">
              <a:schemeClr val="accent4">
                <a:lumMod val="60000"/>
                <a:lumOff val="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  <a:gs pos="99000">
              <a:schemeClr val="accent4">
                <a:lumMod val="60000"/>
                <a:lumOff val="40000"/>
              </a:schemeClr>
            </a:gs>
          </a:gsLst>
        </a:gradFill>
      </dgm:spPr>
      <dgm:t>
        <a:bodyPr/>
        <a:lstStyle/>
        <a:p>
          <a:pPr rtl="0"/>
          <a:r>
            <a:rPr lang="en-US" sz="1400" b="1" i="1" u="sng" dirty="0" smtClean="0"/>
            <a:t>LEARNING OUTCOMES – CXR</a:t>
          </a:r>
        </a:p>
        <a:p>
          <a:pPr rtl="0"/>
          <a:r>
            <a:rPr lang="en-US" sz="1400" b="1" i="1" dirty="0" smtClean="0"/>
            <a:t>RECOGNISE </a:t>
          </a:r>
          <a:r>
            <a:rPr lang="en-US" sz="1400" b="1" i="1" dirty="0" smtClean="0">
              <a:solidFill>
                <a:srgbClr val="403152"/>
              </a:solidFill>
            </a:rPr>
            <a:t> </a:t>
          </a:r>
          <a:r>
            <a:rPr lang="en-US" sz="1400" b="1" i="1" dirty="0" smtClean="0">
              <a:solidFill>
                <a:srgbClr val="660066"/>
              </a:solidFill>
            </a:rPr>
            <a:t>normal appearances</a:t>
          </a:r>
        </a:p>
        <a:p>
          <a:pPr rtl="0"/>
          <a:r>
            <a:rPr lang="en-US" sz="1400" b="1" i="1" cap="all" dirty="0" smtClean="0">
              <a:solidFill>
                <a:schemeClr val="bg1"/>
              </a:solidFill>
            </a:rPr>
            <a:t>recognize</a:t>
          </a:r>
          <a:r>
            <a:rPr lang="en-US" sz="1400" b="1" i="1" dirty="0" smtClean="0">
              <a:solidFill>
                <a:srgbClr val="403152"/>
              </a:solidFill>
            </a:rPr>
            <a:t> </a:t>
          </a:r>
          <a:r>
            <a:rPr lang="en-US" sz="1400" b="1" i="1" dirty="0" smtClean="0">
              <a:solidFill>
                <a:srgbClr val="660066"/>
              </a:solidFill>
            </a:rPr>
            <a:t>radiological appearances of common disease processes  </a:t>
          </a:r>
        </a:p>
        <a:p>
          <a:pPr rtl="0"/>
          <a:r>
            <a:rPr lang="en-US" sz="1400" b="1" i="1" dirty="0" smtClean="0"/>
            <a:t>DEMONSTRATE </a:t>
          </a:r>
        </a:p>
        <a:p>
          <a:pPr rtl="0"/>
          <a:r>
            <a:rPr lang="en-US" sz="1400" b="1" i="1" dirty="0" smtClean="0">
              <a:solidFill>
                <a:srgbClr val="660066"/>
              </a:solidFill>
            </a:rPr>
            <a:t>knowledge &amp; skill</a:t>
          </a:r>
          <a:endParaRPr lang="en-US" sz="1400" b="1" i="1" dirty="0">
            <a:solidFill>
              <a:srgbClr val="660066"/>
            </a:solidFill>
          </a:endParaRPr>
        </a:p>
      </dgm:t>
    </dgm:pt>
    <dgm:pt modelId="{EC254BF5-C663-A54C-AE05-AE7AFC9040FB}" type="parTrans" cxnId="{0835570C-6FAF-1047-ABA2-5E7943B725F2}">
      <dgm:prSet/>
      <dgm:spPr/>
      <dgm:t>
        <a:bodyPr/>
        <a:lstStyle/>
        <a:p>
          <a:endParaRPr lang="en-US"/>
        </a:p>
      </dgm:t>
    </dgm:pt>
    <dgm:pt modelId="{4F550550-70FB-7147-8226-7CD66C174D40}" type="sibTrans" cxnId="{0835570C-6FAF-1047-ABA2-5E7943B725F2}">
      <dgm:prSet/>
      <dgm:spPr/>
      <dgm:t>
        <a:bodyPr/>
        <a:lstStyle/>
        <a:p>
          <a:endParaRPr lang="en-US"/>
        </a:p>
      </dgm:t>
    </dgm:pt>
    <dgm:pt modelId="{919C70F3-A822-8740-B086-3E459B425C49}">
      <dgm:prSet custT="1"/>
      <dgm:spPr>
        <a:gradFill rotWithShape="0">
          <a:gsLst>
            <a:gs pos="0">
              <a:schemeClr val="accent4">
                <a:lumMod val="60000"/>
                <a:lumOff val="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  <a:gs pos="99000">
              <a:schemeClr val="accent4">
                <a:lumMod val="60000"/>
                <a:lumOff val="40000"/>
              </a:schemeClr>
            </a:gs>
          </a:gsLst>
        </a:gradFill>
      </dgm:spPr>
      <dgm:t>
        <a:bodyPr/>
        <a:lstStyle/>
        <a:p>
          <a:pPr rtl="0"/>
          <a:r>
            <a:rPr lang="en-US" sz="1400" b="1" i="1" dirty="0" smtClean="0"/>
            <a:t> </a:t>
          </a:r>
          <a:r>
            <a:rPr lang="en-US" sz="1400" b="1" i="1" dirty="0" smtClean="0">
              <a:solidFill>
                <a:srgbClr val="660066"/>
              </a:solidFill>
            </a:rPr>
            <a:t>ASSUMPTION</a:t>
          </a:r>
          <a:r>
            <a:rPr lang="en-US" sz="1400" b="1" i="1" dirty="0" smtClean="0"/>
            <a:t> </a:t>
          </a:r>
          <a:r>
            <a:rPr lang="en-US" sz="1400" b="1" i="1" dirty="0" smtClean="0">
              <a:solidFill>
                <a:schemeClr val="bg1"/>
              </a:solidFill>
            </a:rPr>
            <a:t>- Podcasting would be </a:t>
          </a:r>
          <a:r>
            <a:rPr lang="en-US" sz="1400" b="1" i="1" dirty="0" smtClean="0">
              <a:solidFill>
                <a:srgbClr val="660066"/>
              </a:solidFill>
            </a:rPr>
            <a:t>an ideal multimedia tool. </a:t>
          </a:r>
        </a:p>
        <a:p>
          <a:pPr rtl="0"/>
          <a:r>
            <a:rPr lang="en-US" sz="1400" b="1" i="1" cap="all" dirty="0" smtClean="0">
              <a:solidFill>
                <a:srgbClr val="660066"/>
              </a:solidFill>
            </a:rPr>
            <a:t>Repetition</a:t>
          </a:r>
          <a:r>
            <a:rPr lang="en-US" sz="1400" b="1" i="1" dirty="0" smtClean="0"/>
            <a:t> of a learning event is the crucial element in the learning process. </a:t>
          </a:r>
          <a:endParaRPr lang="en-US" sz="1400" b="1" i="1" dirty="0"/>
        </a:p>
      </dgm:t>
    </dgm:pt>
    <dgm:pt modelId="{106495E9-4346-B34D-A8EB-0F2B03EE6F8A}" type="parTrans" cxnId="{DB089EB7-3D2B-8249-8FEA-970462D3081C}">
      <dgm:prSet/>
      <dgm:spPr/>
      <dgm:t>
        <a:bodyPr/>
        <a:lstStyle/>
        <a:p>
          <a:endParaRPr lang="en-US"/>
        </a:p>
      </dgm:t>
    </dgm:pt>
    <dgm:pt modelId="{228F26A8-D7C9-DC43-ABB6-65AFC846F99E}" type="sibTrans" cxnId="{DB089EB7-3D2B-8249-8FEA-970462D3081C}">
      <dgm:prSet/>
      <dgm:spPr/>
      <dgm:t>
        <a:bodyPr/>
        <a:lstStyle/>
        <a:p>
          <a:endParaRPr lang="en-US"/>
        </a:p>
      </dgm:t>
    </dgm:pt>
    <dgm:pt modelId="{20831353-ABDC-B247-9603-EE3FB9BC9D6B}">
      <dgm:prSet custT="1"/>
      <dgm:spPr>
        <a:gradFill flip="none" rotWithShape="1">
          <a:gsLst>
            <a:gs pos="1000">
              <a:schemeClr val="accent4">
                <a:lumMod val="60000"/>
                <a:lumOff val="40000"/>
              </a:schemeClr>
            </a:gs>
            <a:gs pos="100000">
              <a:schemeClr val="accent4">
                <a:lumMod val="75000"/>
                <a:alpha val="48000"/>
              </a:schemeClr>
            </a:gs>
          </a:gsLst>
          <a:lin ang="0" scaled="1"/>
          <a:tileRect/>
        </a:gradFill>
      </dgm:spPr>
      <dgm:t>
        <a:bodyPr/>
        <a:lstStyle/>
        <a:p>
          <a:pPr rtl="0"/>
          <a:r>
            <a:rPr lang="en-US" sz="1400" b="1" i="1" dirty="0" smtClean="0">
              <a:solidFill>
                <a:schemeClr val="bg1"/>
              </a:solidFill>
            </a:rPr>
            <a:t>Other challenges</a:t>
          </a:r>
          <a:r>
            <a:rPr lang="en-US" sz="1400" b="1" i="1" dirty="0" smtClean="0"/>
            <a:t> - </a:t>
          </a:r>
          <a:r>
            <a:rPr lang="en-US" sz="1400" b="1" i="1" dirty="0" smtClean="0">
              <a:solidFill>
                <a:srgbClr val="660066"/>
              </a:solidFill>
            </a:rPr>
            <a:t>2</a:t>
          </a:r>
          <a:r>
            <a:rPr lang="en-US" sz="1400" b="1" i="1" baseline="30000" dirty="0" smtClean="0">
              <a:solidFill>
                <a:srgbClr val="660066"/>
              </a:solidFill>
            </a:rPr>
            <a:t>nd</a:t>
          </a:r>
          <a:r>
            <a:rPr lang="en-US" sz="1400" b="1" i="1" dirty="0" smtClean="0">
              <a:solidFill>
                <a:srgbClr val="660066"/>
              </a:solidFill>
            </a:rPr>
            <a:t> language students, missed lectures</a:t>
          </a:r>
          <a:endParaRPr lang="en-US" sz="1400" b="1" i="1" dirty="0" smtClean="0"/>
        </a:p>
        <a:p>
          <a:pPr rtl="0"/>
          <a:r>
            <a:rPr lang="en-US" sz="1400" b="1" i="1" cap="all" dirty="0" smtClean="0"/>
            <a:t>Solution</a:t>
          </a:r>
          <a:r>
            <a:rPr lang="en-US" sz="1400" b="1" i="1" dirty="0" smtClean="0"/>
            <a:t> – provide opportunity for repeating the learning event.</a:t>
          </a:r>
        </a:p>
        <a:p>
          <a:pPr rtl="0"/>
          <a:r>
            <a:rPr lang="en-US" sz="1400" b="1" i="1" dirty="0" smtClean="0">
              <a:solidFill>
                <a:srgbClr val="660066"/>
              </a:solidFill>
            </a:rPr>
            <a:t>Promotes self-paced, self-directed learning</a:t>
          </a:r>
          <a:endParaRPr lang="en-US" sz="1400" b="1" i="1" dirty="0">
            <a:solidFill>
              <a:srgbClr val="660066"/>
            </a:solidFill>
          </a:endParaRPr>
        </a:p>
      </dgm:t>
    </dgm:pt>
    <dgm:pt modelId="{3CDAB942-4A78-6E4B-B9B6-2DB055752E5B}" type="parTrans" cxnId="{32401943-26A8-2F4D-966B-8C6409CF2DD4}">
      <dgm:prSet/>
      <dgm:spPr/>
      <dgm:t>
        <a:bodyPr/>
        <a:lstStyle/>
        <a:p>
          <a:endParaRPr lang="en-US"/>
        </a:p>
      </dgm:t>
    </dgm:pt>
    <dgm:pt modelId="{0C14B783-0D9E-854C-902F-1D6EB000AEEF}" type="sibTrans" cxnId="{32401943-26A8-2F4D-966B-8C6409CF2DD4}">
      <dgm:prSet/>
      <dgm:spPr/>
      <dgm:t>
        <a:bodyPr/>
        <a:lstStyle/>
        <a:p>
          <a:endParaRPr lang="en-US"/>
        </a:p>
      </dgm:t>
    </dgm:pt>
    <dgm:pt modelId="{3D2A5F98-E421-CD46-90C2-C1101FDA4284}">
      <dgm:prSet custT="1"/>
      <dgm:spPr>
        <a:gradFill rotWithShape="0">
          <a:gsLst>
            <a:gs pos="0">
              <a:schemeClr val="accent4">
                <a:lumMod val="60000"/>
                <a:lumOff val="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  <a:gs pos="99000">
              <a:schemeClr val="accent4">
                <a:lumMod val="60000"/>
                <a:lumOff val="40000"/>
              </a:schemeClr>
            </a:gs>
          </a:gsLst>
        </a:gradFill>
      </dgm:spPr>
      <dgm:t>
        <a:bodyPr/>
        <a:lstStyle/>
        <a:p>
          <a:pPr rtl="0"/>
          <a:r>
            <a:rPr lang="en-US" sz="1400" b="1" i="1" u="sng" dirty="0" smtClean="0">
              <a:solidFill>
                <a:schemeClr val="bg1"/>
              </a:solidFill>
            </a:rPr>
            <a:t>MOTTO FOR THIS ERA</a:t>
          </a:r>
        </a:p>
        <a:p>
          <a:pPr rtl="0"/>
          <a:r>
            <a:rPr lang="en-US" sz="1400" b="1" i="1" dirty="0" smtClean="0">
              <a:solidFill>
                <a:srgbClr val="660066"/>
              </a:solidFill>
            </a:rPr>
            <a:t>"It is no longer what you remember, but how well you can search.” </a:t>
          </a:r>
        </a:p>
        <a:p>
          <a:pPr rtl="0"/>
          <a:r>
            <a:rPr lang="en-US" sz="900" b="1" i="1" dirty="0" smtClean="0"/>
            <a:t>(http://mlearning2010.wikispaces.com/)</a:t>
          </a:r>
          <a:endParaRPr lang="en-US" sz="1100" b="1" i="1" dirty="0" smtClean="0"/>
        </a:p>
      </dgm:t>
    </dgm:pt>
    <dgm:pt modelId="{90B63494-8CA2-6545-89FF-F8B285E1CD54}" type="parTrans" cxnId="{C10773DD-ED14-7246-B7B2-E9DC87821AC9}">
      <dgm:prSet/>
      <dgm:spPr/>
      <dgm:t>
        <a:bodyPr/>
        <a:lstStyle/>
        <a:p>
          <a:endParaRPr lang="en-US"/>
        </a:p>
      </dgm:t>
    </dgm:pt>
    <dgm:pt modelId="{4E0FA4B0-8EC3-6F4C-ACCA-3411E9F55A99}" type="sibTrans" cxnId="{C10773DD-ED14-7246-B7B2-E9DC87821AC9}">
      <dgm:prSet/>
      <dgm:spPr/>
      <dgm:t>
        <a:bodyPr/>
        <a:lstStyle/>
        <a:p>
          <a:endParaRPr lang="en-US"/>
        </a:p>
      </dgm:t>
    </dgm:pt>
    <dgm:pt modelId="{B290499B-942D-BA44-9662-39673B12F949}" type="pres">
      <dgm:prSet presAssocID="{82A96B8F-1AE8-184F-89E7-D9BD293F124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8D5791C-91F6-9B4E-9B28-B367493ED93C}" type="pres">
      <dgm:prSet presAssocID="{20831353-ABDC-B247-9603-EE3FB9BC9D6B}" presName="node" presStyleLbl="node1" presStyleIdx="0" presStyleCnt="6" custScaleX="142693" custScaleY="77422" custLinFactNeighborX="-362" custLinFactNeighborY="-136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50615B-332A-E447-A1E2-E44892A533ED}" type="pres">
      <dgm:prSet presAssocID="{0C14B783-0D9E-854C-902F-1D6EB000AEEF}" presName="sibTrans" presStyleCnt="0"/>
      <dgm:spPr/>
    </dgm:pt>
    <dgm:pt modelId="{B99F1E95-B063-FC4C-AC76-FFF5EADF4372}" type="pres">
      <dgm:prSet presAssocID="{ED2E206A-7ECC-F844-A050-45B7F5D8E3F9}" presName="node" presStyleLbl="node1" presStyleIdx="1" presStyleCnt="6" custScaleX="152725" custScaleY="75392" custLinFactNeighborX="2380" custLinFactNeighborY="-136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162610-13C5-C54D-B203-013B5F9DC45E}" type="pres">
      <dgm:prSet presAssocID="{1CB498C7-A819-FB47-82E5-52A25136414E}" presName="sibTrans" presStyleCnt="0"/>
      <dgm:spPr/>
    </dgm:pt>
    <dgm:pt modelId="{F2B7B271-3862-404B-8CF1-CC21511DE183}" type="pres">
      <dgm:prSet presAssocID="{3D2A5F98-E421-CD46-90C2-C1101FDA4284}" presName="node" presStyleLbl="node1" presStyleIdx="2" presStyleCnt="6" custScaleX="67437" custScaleY="109939" custLinFactNeighborX="1986" custLinFactNeighborY="-42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777F61-960D-F642-A1C2-6B43E1A4E934}" type="pres">
      <dgm:prSet presAssocID="{4E0FA4B0-8EC3-6F4C-ACCA-3411E9F55A99}" presName="sibTrans" presStyleCnt="0"/>
      <dgm:spPr/>
    </dgm:pt>
    <dgm:pt modelId="{D4FD39A5-1C56-8146-A9E9-613DC5C5FB11}" type="pres">
      <dgm:prSet presAssocID="{794B1D78-BC76-1B45-A220-94AB58B3FCCC}" presName="node" presStyleLbl="node1" presStyleIdx="3" presStyleCnt="6" custScaleX="84075" custScaleY="122977" custLinFactX="47791" custLinFactNeighborX="100000" custLinFactNeighborY="-12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EB01C6-04CA-774A-9DD2-C2F540DDEB58}" type="pres">
      <dgm:prSet presAssocID="{4F550550-70FB-7147-8226-7CD66C174D40}" presName="sibTrans" presStyleCnt="0"/>
      <dgm:spPr/>
    </dgm:pt>
    <dgm:pt modelId="{D38306E1-4212-1C4E-873B-97E27EBE87D8}" type="pres">
      <dgm:prSet presAssocID="{919C70F3-A822-8740-B086-3E459B425C49}" presName="node" presStyleLbl="node1" presStyleIdx="4" presStyleCnt="6" custScaleX="136967" custScaleY="78042" custLinFactX="-91164" custLinFactY="17008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E8BA40-1AC6-834C-93E5-7E8FE4A9843C}" type="pres">
      <dgm:prSet presAssocID="{228F26A8-D7C9-DC43-ABB6-65AFC846F99E}" presName="sibTrans" presStyleCnt="0"/>
      <dgm:spPr/>
    </dgm:pt>
    <dgm:pt modelId="{CE0D9D47-35C3-B040-9E37-45E2935CEAF6}" type="pres">
      <dgm:prSet presAssocID="{9CE39F50-B905-0E4B-B4DA-4A085FBEA3A2}" presName="node" presStyleLbl="node1" presStyleIdx="5" presStyleCnt="6" custScaleX="145889" custScaleY="82930" custLinFactX="7709" custLinFactNeighborX="100000" custLinFactNeighborY="158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35570C-6FAF-1047-ABA2-5E7943B725F2}" srcId="{82A96B8F-1AE8-184F-89E7-D9BD293F1244}" destId="{794B1D78-BC76-1B45-A220-94AB58B3FCCC}" srcOrd="3" destOrd="0" parTransId="{EC254BF5-C663-A54C-AE05-AE7AFC9040FB}" sibTransId="{4F550550-70FB-7147-8226-7CD66C174D40}"/>
    <dgm:cxn modelId="{BDDE7981-680D-ED42-AC89-A361F3593E75}" srcId="{82A96B8F-1AE8-184F-89E7-D9BD293F1244}" destId="{ED2E206A-7ECC-F844-A050-45B7F5D8E3F9}" srcOrd="1" destOrd="0" parTransId="{F3C955AD-C6A4-FA4E-97B5-DBE7294C8DE3}" sibTransId="{1CB498C7-A819-FB47-82E5-52A25136414E}"/>
    <dgm:cxn modelId="{A41EEA64-6B0E-E44A-A3C0-8463B04FF253}" type="presOf" srcId="{ED2E206A-7ECC-F844-A050-45B7F5D8E3F9}" destId="{B99F1E95-B063-FC4C-AC76-FFF5EADF4372}" srcOrd="0" destOrd="0" presId="urn:microsoft.com/office/officeart/2005/8/layout/default"/>
    <dgm:cxn modelId="{A1E8D669-1CFC-4D46-AD76-4F4DC781A43C}" type="presOf" srcId="{3D2A5F98-E421-CD46-90C2-C1101FDA4284}" destId="{F2B7B271-3862-404B-8CF1-CC21511DE183}" srcOrd="0" destOrd="0" presId="urn:microsoft.com/office/officeart/2005/8/layout/default"/>
    <dgm:cxn modelId="{0DDE4E8A-EC7E-5941-9922-3EC64F354812}" type="presOf" srcId="{9CE39F50-B905-0E4B-B4DA-4A085FBEA3A2}" destId="{CE0D9D47-35C3-B040-9E37-45E2935CEAF6}" srcOrd="0" destOrd="0" presId="urn:microsoft.com/office/officeart/2005/8/layout/default"/>
    <dgm:cxn modelId="{4867DAD8-6679-934C-9F95-E6F5ABAD63A1}" type="presOf" srcId="{82A96B8F-1AE8-184F-89E7-D9BD293F1244}" destId="{B290499B-942D-BA44-9662-39673B12F949}" srcOrd="0" destOrd="0" presId="urn:microsoft.com/office/officeart/2005/8/layout/default"/>
    <dgm:cxn modelId="{DECF379E-59C5-224C-9531-94378B84ABC3}" type="presOf" srcId="{919C70F3-A822-8740-B086-3E459B425C49}" destId="{D38306E1-4212-1C4E-873B-97E27EBE87D8}" srcOrd="0" destOrd="0" presId="urn:microsoft.com/office/officeart/2005/8/layout/default"/>
    <dgm:cxn modelId="{EFE4C409-2708-DC49-84B3-4641D6C95E54}" srcId="{82A96B8F-1AE8-184F-89E7-D9BD293F1244}" destId="{9CE39F50-B905-0E4B-B4DA-4A085FBEA3A2}" srcOrd="5" destOrd="0" parTransId="{1A77FC12-BA4E-9F46-A961-D606A43EA065}" sibTransId="{2D42AEA5-CED1-9345-AE65-39935FCDF00D}"/>
    <dgm:cxn modelId="{DB089EB7-3D2B-8249-8FEA-970462D3081C}" srcId="{82A96B8F-1AE8-184F-89E7-D9BD293F1244}" destId="{919C70F3-A822-8740-B086-3E459B425C49}" srcOrd="4" destOrd="0" parTransId="{106495E9-4346-B34D-A8EB-0F2B03EE6F8A}" sibTransId="{228F26A8-D7C9-DC43-ABB6-65AFC846F99E}"/>
    <dgm:cxn modelId="{AEE6DF7E-4BFE-0F48-86C4-DDB76CFCB4B9}" type="presOf" srcId="{20831353-ABDC-B247-9603-EE3FB9BC9D6B}" destId="{C8D5791C-91F6-9B4E-9B28-B367493ED93C}" srcOrd="0" destOrd="0" presId="urn:microsoft.com/office/officeart/2005/8/layout/default"/>
    <dgm:cxn modelId="{EA63FC23-D5CB-7F49-ACC8-330FA9D4CC26}" type="presOf" srcId="{794B1D78-BC76-1B45-A220-94AB58B3FCCC}" destId="{D4FD39A5-1C56-8146-A9E9-613DC5C5FB11}" srcOrd="0" destOrd="0" presId="urn:microsoft.com/office/officeart/2005/8/layout/default"/>
    <dgm:cxn modelId="{32401943-26A8-2F4D-966B-8C6409CF2DD4}" srcId="{82A96B8F-1AE8-184F-89E7-D9BD293F1244}" destId="{20831353-ABDC-B247-9603-EE3FB9BC9D6B}" srcOrd="0" destOrd="0" parTransId="{3CDAB942-4A78-6E4B-B9B6-2DB055752E5B}" sibTransId="{0C14B783-0D9E-854C-902F-1D6EB000AEEF}"/>
    <dgm:cxn modelId="{C10773DD-ED14-7246-B7B2-E9DC87821AC9}" srcId="{82A96B8F-1AE8-184F-89E7-D9BD293F1244}" destId="{3D2A5F98-E421-CD46-90C2-C1101FDA4284}" srcOrd="2" destOrd="0" parTransId="{90B63494-8CA2-6545-89FF-F8B285E1CD54}" sibTransId="{4E0FA4B0-8EC3-6F4C-ACCA-3411E9F55A99}"/>
    <dgm:cxn modelId="{24EBC569-9646-4947-BF26-225974875644}" type="presParOf" srcId="{B290499B-942D-BA44-9662-39673B12F949}" destId="{C8D5791C-91F6-9B4E-9B28-B367493ED93C}" srcOrd="0" destOrd="0" presId="urn:microsoft.com/office/officeart/2005/8/layout/default"/>
    <dgm:cxn modelId="{64AA132C-1232-794C-ADF9-1909E36CF8A0}" type="presParOf" srcId="{B290499B-942D-BA44-9662-39673B12F949}" destId="{4350615B-332A-E447-A1E2-E44892A533ED}" srcOrd="1" destOrd="0" presId="urn:microsoft.com/office/officeart/2005/8/layout/default"/>
    <dgm:cxn modelId="{9D9BDA9A-5ED8-A24B-99AA-9FF4AC76DEB3}" type="presParOf" srcId="{B290499B-942D-BA44-9662-39673B12F949}" destId="{B99F1E95-B063-FC4C-AC76-FFF5EADF4372}" srcOrd="2" destOrd="0" presId="urn:microsoft.com/office/officeart/2005/8/layout/default"/>
    <dgm:cxn modelId="{17AA9312-D959-5C4A-AA1B-C3A315985C8D}" type="presParOf" srcId="{B290499B-942D-BA44-9662-39673B12F949}" destId="{97162610-13C5-C54D-B203-013B5F9DC45E}" srcOrd="3" destOrd="0" presId="urn:microsoft.com/office/officeart/2005/8/layout/default"/>
    <dgm:cxn modelId="{4A9828C3-A6A9-6C40-8108-B6FEC7BF2054}" type="presParOf" srcId="{B290499B-942D-BA44-9662-39673B12F949}" destId="{F2B7B271-3862-404B-8CF1-CC21511DE183}" srcOrd="4" destOrd="0" presId="urn:microsoft.com/office/officeart/2005/8/layout/default"/>
    <dgm:cxn modelId="{2C254CDB-4A34-EC48-B108-5CE6012E7126}" type="presParOf" srcId="{B290499B-942D-BA44-9662-39673B12F949}" destId="{10777F61-960D-F642-A1C2-6B43E1A4E934}" srcOrd="5" destOrd="0" presId="urn:microsoft.com/office/officeart/2005/8/layout/default"/>
    <dgm:cxn modelId="{45575783-4035-CA45-B4F0-E0B016010D61}" type="presParOf" srcId="{B290499B-942D-BA44-9662-39673B12F949}" destId="{D4FD39A5-1C56-8146-A9E9-613DC5C5FB11}" srcOrd="6" destOrd="0" presId="urn:microsoft.com/office/officeart/2005/8/layout/default"/>
    <dgm:cxn modelId="{CAF04337-0921-D944-84B9-1BC870241722}" type="presParOf" srcId="{B290499B-942D-BA44-9662-39673B12F949}" destId="{E6EB01C6-04CA-774A-9DD2-C2F540DDEB58}" srcOrd="7" destOrd="0" presId="urn:microsoft.com/office/officeart/2005/8/layout/default"/>
    <dgm:cxn modelId="{EE51E780-B9D6-6542-8E48-97FFB764B4CF}" type="presParOf" srcId="{B290499B-942D-BA44-9662-39673B12F949}" destId="{D38306E1-4212-1C4E-873B-97E27EBE87D8}" srcOrd="8" destOrd="0" presId="urn:microsoft.com/office/officeart/2005/8/layout/default"/>
    <dgm:cxn modelId="{1C4D4C9C-4AB8-EE47-A727-F8C123587CE3}" type="presParOf" srcId="{B290499B-942D-BA44-9662-39673B12F949}" destId="{53E8BA40-1AC6-834C-93E5-7E8FE4A9843C}" srcOrd="9" destOrd="0" presId="urn:microsoft.com/office/officeart/2005/8/layout/default"/>
    <dgm:cxn modelId="{92FBEAD0-4D39-7D4A-91D2-675C9CB20275}" type="presParOf" srcId="{B290499B-942D-BA44-9662-39673B12F949}" destId="{CE0D9D47-35C3-B040-9E37-45E2935CEAF6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BC9FF2B-2E4A-964A-89DB-E1963F1D7BAE}" type="doc">
      <dgm:prSet loTypeId="urn:microsoft.com/office/officeart/2005/8/layout/matrix3" loCatId="matrix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9428BDC-92E0-294A-8D91-36C491EB28A9}">
      <dgm:prSet custT="1"/>
      <dgm:spPr>
        <a:gradFill flip="none" rotWithShape="1">
          <a:gsLst>
            <a:gs pos="0">
              <a:schemeClr val="accent4">
                <a:lumMod val="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  <a:gs pos="99000">
              <a:schemeClr val="accent4">
                <a:lumMod val="60000"/>
                <a:lumOff val="40000"/>
              </a:schemeClr>
            </a:gs>
          </a:gsLst>
          <a:lin ang="0" scaled="1"/>
          <a:tileRect/>
        </a:gradFill>
      </dgm:spPr>
      <dgm:t>
        <a:bodyPr vert="horz"/>
        <a:lstStyle/>
        <a:p>
          <a:pPr algn="l" rtl="0"/>
          <a:endParaRPr lang="en-US" sz="1400" b="1" i="1" dirty="0" smtClean="0">
            <a:solidFill>
              <a:srgbClr val="FFFF00"/>
            </a:solidFill>
          </a:endParaRPr>
        </a:p>
        <a:p>
          <a:pPr algn="l" rtl="0"/>
          <a:r>
            <a:rPr lang="en-US" sz="1400" b="1" i="1" dirty="0" smtClean="0">
              <a:solidFill>
                <a:srgbClr val="FFFF00"/>
              </a:solidFill>
            </a:rPr>
            <a:t> </a:t>
          </a:r>
          <a:r>
            <a:rPr lang="en-US" sz="1400" b="1" i="1" cap="all" dirty="0" smtClean="0">
              <a:solidFill>
                <a:srgbClr val="FFFF00"/>
              </a:solidFill>
            </a:rPr>
            <a:t>evaluate</a:t>
          </a:r>
          <a:r>
            <a:rPr lang="en-US" sz="1400" b="1" i="1" dirty="0" smtClean="0">
              <a:solidFill>
                <a:srgbClr val="FFFF00"/>
              </a:solidFill>
            </a:rPr>
            <a:t> the impact of podcasts </a:t>
          </a:r>
          <a:r>
            <a:rPr lang="en-US" sz="1400" b="1" i="1" cap="none" dirty="0" smtClean="0">
              <a:solidFill>
                <a:srgbClr val="FFFF00"/>
              </a:solidFill>
            </a:rPr>
            <a:t> </a:t>
          </a:r>
        </a:p>
        <a:p>
          <a:pPr algn="l" rtl="0"/>
          <a:r>
            <a:rPr lang="en-US" sz="1400" b="1" i="1" dirty="0" smtClean="0">
              <a:solidFill>
                <a:srgbClr val="FFFF00"/>
              </a:solidFill>
            </a:rPr>
            <a:t>EXPLORE preparedness for this type of learning  </a:t>
          </a:r>
        </a:p>
        <a:p>
          <a:pPr algn="l" rtl="0"/>
          <a:r>
            <a:rPr lang="en-US" sz="1400" b="1" i="1" dirty="0" smtClean="0">
              <a:solidFill>
                <a:srgbClr val="FFFF00"/>
              </a:solidFill>
            </a:rPr>
            <a:t>DETERMINE </a:t>
          </a:r>
          <a:r>
            <a:rPr lang="en-US" sz="1400" b="1" i="1" cap="all" dirty="0" smtClean="0">
              <a:solidFill>
                <a:srgbClr val="FFFF00"/>
              </a:solidFill>
            </a:rPr>
            <a:t>STRENGTHS * WEAKNESSES</a:t>
          </a:r>
        </a:p>
        <a:p>
          <a:pPr algn="ctr" rtl="0"/>
          <a:r>
            <a:rPr lang="en-US" sz="1400" b="1" i="1" dirty="0" smtClean="0">
              <a:solidFill>
                <a:srgbClr val="FFFF00"/>
              </a:solidFill>
            </a:rPr>
            <a:t> </a:t>
          </a:r>
          <a:endParaRPr lang="en-US" sz="1400" b="1" i="1" dirty="0">
            <a:solidFill>
              <a:srgbClr val="FFFF00"/>
            </a:solidFill>
          </a:endParaRPr>
        </a:p>
      </dgm:t>
    </dgm:pt>
    <dgm:pt modelId="{E1FBCCAA-9EF2-684B-9389-D41A3A0FF463}" type="parTrans" cxnId="{5BDD0786-D10A-AD46-A96E-F4627422F28A}">
      <dgm:prSet/>
      <dgm:spPr/>
      <dgm:t>
        <a:bodyPr/>
        <a:lstStyle/>
        <a:p>
          <a:endParaRPr lang="en-US"/>
        </a:p>
      </dgm:t>
    </dgm:pt>
    <dgm:pt modelId="{DD042B22-AD48-E04B-A8DA-D0B5793241F8}" type="sibTrans" cxnId="{5BDD0786-D10A-AD46-A96E-F4627422F28A}">
      <dgm:prSet/>
      <dgm:sp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  <a:gs pos="99000">
              <a:schemeClr val="accent4">
                <a:lumMod val="60000"/>
                <a:lumOff val="40000"/>
              </a:schemeClr>
            </a:gs>
          </a:gsLst>
          <a:lin ang="0" scaled="1"/>
          <a:tileRect/>
        </a:gradFill>
      </dgm:spPr>
      <dgm:t>
        <a:bodyPr/>
        <a:lstStyle/>
        <a:p>
          <a:endParaRPr lang="en-US"/>
        </a:p>
      </dgm:t>
    </dgm:pt>
    <dgm:pt modelId="{484665CD-6CBE-7E48-8BA2-8BBDA7DD8F51}">
      <dgm:prSet custT="1"/>
      <dgm:spPr>
        <a:gradFill flip="none" rotWithShape="1">
          <a:gsLst>
            <a:gs pos="0">
              <a:schemeClr val="accent4">
                <a:lumMod val="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  <a:gs pos="99000">
              <a:schemeClr val="accent4">
                <a:lumMod val="60000"/>
                <a:lumOff val="40000"/>
              </a:schemeClr>
            </a:gs>
          </a:gsLst>
          <a:lin ang="0" scaled="1"/>
          <a:tileRect/>
        </a:gradFill>
      </dgm:spPr>
      <dgm:t>
        <a:bodyPr vert="horz"/>
        <a:lstStyle/>
        <a:p>
          <a:pPr algn="l" rtl="0"/>
          <a:r>
            <a:rPr lang="en-US" sz="1400" b="1" i="1" dirty="0" smtClean="0">
              <a:solidFill>
                <a:srgbClr val="FFFF00"/>
              </a:solidFill>
            </a:rPr>
            <a:t> ENHANCED podcasts on Chest  Pattern Recognition  </a:t>
          </a:r>
        </a:p>
        <a:p>
          <a:pPr algn="l" rtl="0"/>
          <a:r>
            <a:rPr lang="en-US" sz="1400" b="1" i="1" dirty="0" smtClean="0">
              <a:solidFill>
                <a:srgbClr val="FFFF00"/>
              </a:solidFill>
            </a:rPr>
            <a:t>UPLOADED into Blackboard</a:t>
          </a:r>
        </a:p>
        <a:p>
          <a:pPr algn="l" rtl="0"/>
          <a:r>
            <a:rPr lang="en-US" sz="1400" b="1" i="1" cap="all" dirty="0" smtClean="0">
              <a:solidFill>
                <a:srgbClr val="FFFF00"/>
              </a:solidFill>
            </a:rPr>
            <a:t>Download</a:t>
          </a:r>
          <a:r>
            <a:rPr lang="en-US" sz="1400" b="1" i="1" dirty="0" smtClean="0">
              <a:solidFill>
                <a:srgbClr val="FFFF00"/>
              </a:solidFill>
            </a:rPr>
            <a:t> - using a digital format of choice.</a:t>
          </a:r>
          <a:endParaRPr lang="en-US" sz="1400" b="1" i="1" dirty="0">
            <a:solidFill>
              <a:srgbClr val="FFFF00"/>
            </a:solidFill>
          </a:endParaRPr>
        </a:p>
      </dgm:t>
    </dgm:pt>
    <dgm:pt modelId="{322441A3-793F-2146-A678-6EC36CA62890}" type="parTrans" cxnId="{3A39A148-E26C-7B49-B264-B40C17F9E068}">
      <dgm:prSet/>
      <dgm:spPr/>
      <dgm:t>
        <a:bodyPr/>
        <a:lstStyle/>
        <a:p>
          <a:endParaRPr lang="en-US"/>
        </a:p>
      </dgm:t>
    </dgm:pt>
    <dgm:pt modelId="{83D40D94-0528-0549-81CB-8E266EDB51F7}" type="sibTrans" cxnId="{3A39A148-E26C-7B49-B264-B40C17F9E068}">
      <dgm:prSet/>
      <dgm:sp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  <a:gs pos="99000">
              <a:schemeClr val="accent4">
                <a:lumMod val="60000"/>
                <a:lumOff val="40000"/>
              </a:schemeClr>
            </a:gs>
          </a:gsLst>
          <a:lin ang="0" scaled="1"/>
          <a:tileRect/>
        </a:gradFill>
      </dgm:spPr>
      <dgm:t>
        <a:bodyPr/>
        <a:lstStyle/>
        <a:p>
          <a:endParaRPr lang="en-US"/>
        </a:p>
      </dgm:t>
    </dgm:pt>
    <dgm:pt modelId="{DCBE4208-06B9-7448-8D16-E557C590395B}">
      <dgm:prSet custT="1"/>
      <dgm:spPr>
        <a:gradFill rotWithShape="0">
          <a:gsLst>
            <a:gs pos="99000">
              <a:schemeClr val="accent4">
                <a:lumMod val="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  <a:gs pos="50000">
              <a:schemeClr val="accent4">
                <a:lumMod val="60000"/>
                <a:lumOff val="40000"/>
              </a:schemeClr>
            </a:gs>
            <a:gs pos="100000">
              <a:schemeClr val="accent4">
                <a:lumMod val="75000"/>
              </a:schemeClr>
            </a:gs>
          </a:gsLst>
        </a:gradFill>
      </dgm:spPr>
      <dgm:t>
        <a:bodyPr/>
        <a:lstStyle/>
        <a:p>
          <a:pPr rtl="0"/>
          <a:r>
            <a:rPr lang="en-US" sz="1600" b="1" i="1" dirty="0" smtClean="0">
              <a:solidFill>
                <a:schemeClr val="bg1"/>
              </a:solidFill>
            </a:rPr>
            <a:t>ONLINE SURVEY TOOL - </a:t>
          </a:r>
          <a:r>
            <a:rPr lang="en-US" sz="1600" b="1" i="1" dirty="0" err="1" smtClean="0">
              <a:solidFill>
                <a:schemeClr val="bg1"/>
              </a:solidFill>
            </a:rPr>
            <a:t>SurveyGizmo</a:t>
          </a:r>
          <a:r>
            <a:rPr lang="en-US" sz="1600" b="1" i="1" dirty="0" smtClean="0">
              <a:solidFill>
                <a:schemeClr val="bg1"/>
              </a:solidFill>
            </a:rPr>
            <a:t> 3.0</a:t>
          </a:r>
        </a:p>
        <a:p>
          <a:pPr rtl="0"/>
          <a:r>
            <a:rPr lang="en-US" sz="1600" b="1" i="1" dirty="0" smtClean="0">
              <a:solidFill>
                <a:schemeClr val="bg1"/>
              </a:solidFill>
            </a:rPr>
            <a:t> Anonymous &amp; and no direct incentive </a:t>
          </a:r>
        </a:p>
        <a:p>
          <a:pPr rtl="0"/>
          <a:r>
            <a:rPr lang="en-US" sz="1600" b="1" i="1" dirty="0" smtClean="0">
              <a:solidFill>
                <a:srgbClr val="660066"/>
              </a:solidFill>
            </a:rPr>
            <a:t>VOLUNTARY participation  - 10 students completed the survey.</a:t>
          </a:r>
        </a:p>
        <a:p>
          <a:pPr rtl="0"/>
          <a:r>
            <a:rPr lang="en-US" sz="1600" b="1" i="1" dirty="0" smtClean="0">
              <a:solidFill>
                <a:srgbClr val="660066"/>
              </a:solidFill>
            </a:rPr>
            <a:t>  </a:t>
          </a:r>
          <a:endParaRPr lang="en-US" sz="1600" b="1" i="1" dirty="0">
            <a:solidFill>
              <a:srgbClr val="660066"/>
            </a:solidFill>
          </a:endParaRPr>
        </a:p>
      </dgm:t>
    </dgm:pt>
    <dgm:pt modelId="{3221B146-8995-084F-9B65-D585B3808D57}" type="sibTrans" cxnId="{FAB0B8BF-7242-2B4F-9D42-8FF6E3CC4DF2}">
      <dgm:prSet/>
      <dgm:spPr/>
      <dgm:t>
        <a:bodyPr/>
        <a:lstStyle/>
        <a:p>
          <a:endParaRPr lang="en-US"/>
        </a:p>
      </dgm:t>
    </dgm:pt>
    <dgm:pt modelId="{7AA1F34E-9557-D641-BEB4-6E0C3AAC14A7}" type="parTrans" cxnId="{FAB0B8BF-7242-2B4F-9D42-8FF6E3CC4DF2}">
      <dgm:prSet/>
      <dgm:spPr/>
      <dgm:t>
        <a:bodyPr/>
        <a:lstStyle/>
        <a:p>
          <a:endParaRPr lang="en-US"/>
        </a:p>
      </dgm:t>
    </dgm:pt>
    <dgm:pt modelId="{BB878115-04DB-B641-904A-1E8EA1370859}" type="pres">
      <dgm:prSet presAssocID="{CBC9FF2B-2E4A-964A-89DB-E1963F1D7BAE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D2282C2-10BC-504A-B0DE-6DCED77D203E}" type="pres">
      <dgm:prSet presAssocID="{CBC9FF2B-2E4A-964A-89DB-E1963F1D7BAE}" presName="diamond" presStyleLbl="bgShp" presStyleIdx="0" presStyleCnt="1" custScaleX="174352" custLinFactNeighborX="-6844" custLinFactNeighborY="3423"/>
      <dgm:spPr/>
      <dgm:t>
        <a:bodyPr/>
        <a:lstStyle/>
        <a:p>
          <a:endParaRPr lang="en-US"/>
        </a:p>
      </dgm:t>
    </dgm:pt>
    <dgm:pt modelId="{F5724A87-382D-9245-97D9-6E74C69094E2}" type="pres">
      <dgm:prSet presAssocID="{CBC9FF2B-2E4A-964A-89DB-E1963F1D7BAE}" presName="quad1" presStyleLbl="node1" presStyleIdx="0" presStyleCnt="4" custScaleX="191404" custScaleY="92022" custLinFactNeighborX="-57512" custLinFactNeighborY="1182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2D766A-129A-7E47-879B-388A862341EA}" type="pres">
      <dgm:prSet presAssocID="{CBC9FF2B-2E4A-964A-89DB-E1963F1D7BAE}" presName="quad2" presStyleLbl="node1" presStyleIdx="1" presStyleCnt="4" custScaleX="219353" custScaleY="92022" custLinFactNeighborX="34052" custLinFactNeighborY="1182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1C8C60-197F-544A-9F24-1EB33B4CD88B}" type="pres">
      <dgm:prSet presAssocID="{CBC9FF2B-2E4A-964A-89DB-E1963F1D7BAE}" presName="quad3" presStyleLbl="node1" presStyleIdx="2" presStyleCnt="4" custScaleX="378989" custScaleY="86436" custLinFactNeighborX="47331" custLinFactNeighborY="-261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7FAC10-23CF-D449-B70D-4EC2339763FC}" type="pres">
      <dgm:prSet presAssocID="{CBC9FF2B-2E4A-964A-89DB-E1963F1D7BAE}" presName="quad4" presStyleLbl="node1" presStyleIdx="3" presStyleCnt="4" custScaleX="202034" custScaleY="108067" custLinFactNeighborX="47171" custLinFactNeighborY="187">
        <dgm:presLayoutVars>
          <dgm:chMax val="0"/>
          <dgm:chPref val="0"/>
          <dgm:bulletEnabled val="1"/>
        </dgm:presLayoutVars>
      </dgm:prSet>
      <dgm:spPr>
        <a:noFill/>
      </dgm:spPr>
      <dgm:t>
        <a:bodyPr/>
        <a:lstStyle/>
        <a:p>
          <a:endParaRPr lang="en-US"/>
        </a:p>
      </dgm:t>
    </dgm:pt>
  </dgm:ptLst>
  <dgm:cxnLst>
    <dgm:cxn modelId="{5BDD0786-D10A-AD46-A96E-F4627422F28A}" srcId="{CBC9FF2B-2E4A-964A-89DB-E1963F1D7BAE}" destId="{A9428BDC-92E0-294A-8D91-36C491EB28A9}" srcOrd="0" destOrd="0" parTransId="{E1FBCCAA-9EF2-684B-9389-D41A3A0FF463}" sibTransId="{DD042B22-AD48-E04B-A8DA-D0B5793241F8}"/>
    <dgm:cxn modelId="{9FA16D08-1ED5-0C4B-910F-F3CCC2296BF7}" type="presOf" srcId="{CBC9FF2B-2E4A-964A-89DB-E1963F1D7BAE}" destId="{BB878115-04DB-B641-904A-1E8EA1370859}" srcOrd="0" destOrd="0" presId="urn:microsoft.com/office/officeart/2005/8/layout/matrix3"/>
    <dgm:cxn modelId="{7D81A2CC-7EC7-964E-BBE7-FB8E6B376839}" type="presOf" srcId="{A9428BDC-92E0-294A-8D91-36C491EB28A9}" destId="{F5724A87-382D-9245-97D9-6E74C69094E2}" srcOrd="0" destOrd="0" presId="urn:microsoft.com/office/officeart/2005/8/layout/matrix3"/>
    <dgm:cxn modelId="{04F60528-8DC7-6B44-8C42-78EBFAE8BA3C}" type="presOf" srcId="{484665CD-6CBE-7E48-8BA2-8BBDA7DD8F51}" destId="{502D766A-129A-7E47-879B-388A862341EA}" srcOrd="0" destOrd="0" presId="urn:microsoft.com/office/officeart/2005/8/layout/matrix3"/>
    <dgm:cxn modelId="{3A39A148-E26C-7B49-B264-B40C17F9E068}" srcId="{CBC9FF2B-2E4A-964A-89DB-E1963F1D7BAE}" destId="{484665CD-6CBE-7E48-8BA2-8BBDA7DD8F51}" srcOrd="1" destOrd="0" parTransId="{322441A3-793F-2146-A678-6EC36CA62890}" sibTransId="{83D40D94-0528-0549-81CB-8E266EDB51F7}"/>
    <dgm:cxn modelId="{FAB0B8BF-7242-2B4F-9D42-8FF6E3CC4DF2}" srcId="{CBC9FF2B-2E4A-964A-89DB-E1963F1D7BAE}" destId="{DCBE4208-06B9-7448-8D16-E557C590395B}" srcOrd="2" destOrd="0" parTransId="{7AA1F34E-9557-D641-BEB4-6E0C3AAC14A7}" sibTransId="{3221B146-8995-084F-9B65-D585B3808D57}"/>
    <dgm:cxn modelId="{47FF3EDE-C2AA-174B-BF0A-9CA241696D25}" type="presOf" srcId="{DCBE4208-06B9-7448-8D16-E557C590395B}" destId="{831C8C60-197F-544A-9F24-1EB33B4CD88B}" srcOrd="0" destOrd="0" presId="urn:microsoft.com/office/officeart/2005/8/layout/matrix3"/>
    <dgm:cxn modelId="{84390F89-0887-4640-B066-0AC06784C052}" type="presParOf" srcId="{BB878115-04DB-B641-904A-1E8EA1370859}" destId="{4D2282C2-10BC-504A-B0DE-6DCED77D203E}" srcOrd="0" destOrd="0" presId="urn:microsoft.com/office/officeart/2005/8/layout/matrix3"/>
    <dgm:cxn modelId="{1080DF88-FA31-D14D-855B-6F3E8F76B900}" type="presParOf" srcId="{BB878115-04DB-B641-904A-1E8EA1370859}" destId="{F5724A87-382D-9245-97D9-6E74C69094E2}" srcOrd="1" destOrd="0" presId="urn:microsoft.com/office/officeart/2005/8/layout/matrix3"/>
    <dgm:cxn modelId="{4B1E9A1C-DB19-0D4E-91C4-6F8E734B2CDD}" type="presParOf" srcId="{BB878115-04DB-B641-904A-1E8EA1370859}" destId="{502D766A-129A-7E47-879B-388A862341EA}" srcOrd="2" destOrd="0" presId="urn:microsoft.com/office/officeart/2005/8/layout/matrix3"/>
    <dgm:cxn modelId="{F2088B17-32A2-854B-8D78-C6AD4170AD4C}" type="presParOf" srcId="{BB878115-04DB-B641-904A-1E8EA1370859}" destId="{831C8C60-197F-544A-9F24-1EB33B4CD88B}" srcOrd="3" destOrd="0" presId="urn:microsoft.com/office/officeart/2005/8/layout/matrix3"/>
    <dgm:cxn modelId="{A8C48D44-9AC4-F941-B702-907DE2A7744F}" type="presParOf" srcId="{BB878115-04DB-B641-904A-1E8EA1370859}" destId="{777FAC10-23CF-D449-B70D-4EC2339763FC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902267E-865B-0D4E-80BA-51DD458DF5B2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20A6C7D-46ED-4C41-9792-EFCD94B9680A}">
      <dgm:prSet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algn="ctr" rtl="0"/>
          <a:r>
            <a:rPr lang="en-US" sz="2000" b="1" i="1" dirty="0" smtClean="0"/>
            <a:t>STRENGTHS</a:t>
          </a:r>
          <a:endParaRPr lang="en-US" sz="2000" b="1" i="1" dirty="0"/>
        </a:p>
      </dgm:t>
    </dgm:pt>
    <dgm:pt modelId="{861C4A30-2FF2-B54B-A232-9635DDAD2857}" type="parTrans" cxnId="{3E800CA9-37F1-7449-8C7C-AF5EB6867A8C}">
      <dgm:prSet/>
      <dgm:spPr/>
      <dgm:t>
        <a:bodyPr/>
        <a:lstStyle/>
        <a:p>
          <a:endParaRPr lang="en-US" b="1" i="1"/>
        </a:p>
      </dgm:t>
    </dgm:pt>
    <dgm:pt modelId="{0856D8B0-1773-974F-8327-70E7A730D2DF}" type="sibTrans" cxnId="{3E800CA9-37F1-7449-8C7C-AF5EB6867A8C}">
      <dgm:prSet/>
      <dgm:spPr/>
      <dgm:t>
        <a:bodyPr/>
        <a:lstStyle/>
        <a:p>
          <a:endParaRPr lang="en-US" b="1" i="1"/>
        </a:p>
      </dgm:t>
    </dgm:pt>
    <dgm:pt modelId="{7E70E667-FD9C-6144-8D03-ED365FA882D8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b="1" i="1" dirty="0" smtClean="0"/>
            <a:t>Podcasting caters for different learning styles and the millennial generation. </a:t>
          </a:r>
          <a:endParaRPr lang="en-US" b="1" i="1" dirty="0"/>
        </a:p>
      </dgm:t>
    </dgm:pt>
    <dgm:pt modelId="{8E21711C-11DF-9A42-8753-8E398C96D048}" type="parTrans" cxnId="{88D97224-1629-1B45-A578-0C6295718584}">
      <dgm:prSet/>
      <dgm:spPr/>
      <dgm:t>
        <a:bodyPr/>
        <a:lstStyle/>
        <a:p>
          <a:endParaRPr lang="en-US" b="1" i="1"/>
        </a:p>
      </dgm:t>
    </dgm:pt>
    <dgm:pt modelId="{CCC76A7A-E668-D649-ABBD-61E71933BA05}" type="sibTrans" cxnId="{88D97224-1629-1B45-A578-0C6295718584}">
      <dgm:prSet/>
      <dgm:spPr/>
      <dgm:t>
        <a:bodyPr/>
        <a:lstStyle/>
        <a:p>
          <a:endParaRPr lang="en-US" b="1" i="1"/>
        </a:p>
      </dgm:t>
    </dgm:pt>
    <dgm:pt modelId="{123D3374-8ADE-0C46-A2FC-A9AE0A2D7A6C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b="1" i="1" dirty="0" smtClean="0"/>
            <a:t>One is able to learn at one’s own pace and repeat the learning.</a:t>
          </a:r>
          <a:endParaRPr lang="en-US" b="1" i="1" dirty="0"/>
        </a:p>
      </dgm:t>
    </dgm:pt>
    <dgm:pt modelId="{7FD37EA0-2B90-BA45-8CC1-9570E3BFD7FF}" type="parTrans" cxnId="{70C59114-808C-6146-8A5D-38F8E273CE29}">
      <dgm:prSet/>
      <dgm:spPr/>
      <dgm:t>
        <a:bodyPr/>
        <a:lstStyle/>
        <a:p>
          <a:endParaRPr lang="en-US" b="1" i="1"/>
        </a:p>
      </dgm:t>
    </dgm:pt>
    <dgm:pt modelId="{0D627CAA-D8E3-AD4C-9B8D-9AC99003C253}" type="sibTrans" cxnId="{70C59114-808C-6146-8A5D-38F8E273CE29}">
      <dgm:prSet/>
      <dgm:spPr/>
      <dgm:t>
        <a:bodyPr/>
        <a:lstStyle/>
        <a:p>
          <a:endParaRPr lang="en-US" b="1" i="1"/>
        </a:p>
      </dgm:t>
    </dgm:pt>
    <dgm:pt modelId="{3DC22F55-9E24-0A4B-BAE1-3085446CA57C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b="1" i="1" dirty="0" smtClean="0"/>
            <a:t>Theory behind work was well explained.</a:t>
          </a:r>
          <a:endParaRPr lang="en-US" b="1" i="1" dirty="0"/>
        </a:p>
      </dgm:t>
    </dgm:pt>
    <dgm:pt modelId="{FB5F40A3-2F8B-E743-BF7A-202022C02AB5}" type="parTrans" cxnId="{ACAA2C23-9749-FD48-B6B1-C24A59525424}">
      <dgm:prSet/>
      <dgm:spPr/>
      <dgm:t>
        <a:bodyPr/>
        <a:lstStyle/>
        <a:p>
          <a:endParaRPr lang="en-US" b="1" i="1"/>
        </a:p>
      </dgm:t>
    </dgm:pt>
    <dgm:pt modelId="{47F734AB-E28C-2E40-B262-AF9A9A35F827}" type="sibTrans" cxnId="{ACAA2C23-9749-FD48-B6B1-C24A59525424}">
      <dgm:prSet/>
      <dgm:spPr/>
      <dgm:t>
        <a:bodyPr/>
        <a:lstStyle/>
        <a:p>
          <a:endParaRPr lang="en-US" b="1" i="1"/>
        </a:p>
      </dgm:t>
    </dgm:pt>
    <dgm:pt modelId="{F3B8E151-500E-9B43-8928-829C4A1BDE5B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b="1" i="1" dirty="0" smtClean="0"/>
            <a:t>Immense help in preparation for exams.</a:t>
          </a:r>
          <a:endParaRPr lang="en-US" b="1" i="1" dirty="0"/>
        </a:p>
      </dgm:t>
    </dgm:pt>
    <dgm:pt modelId="{CC1FAA2E-6791-7144-971E-078710517506}" type="parTrans" cxnId="{9AC68D05-0849-174C-A819-26D06A8329DB}">
      <dgm:prSet/>
      <dgm:spPr/>
      <dgm:t>
        <a:bodyPr/>
        <a:lstStyle/>
        <a:p>
          <a:endParaRPr lang="en-US" b="1" i="1"/>
        </a:p>
      </dgm:t>
    </dgm:pt>
    <dgm:pt modelId="{B249C43B-1A7D-DF4A-8538-358997BA324C}" type="sibTrans" cxnId="{9AC68D05-0849-174C-A819-26D06A8329DB}">
      <dgm:prSet/>
      <dgm:spPr/>
      <dgm:t>
        <a:bodyPr/>
        <a:lstStyle/>
        <a:p>
          <a:endParaRPr lang="en-US" b="1" i="1"/>
        </a:p>
      </dgm:t>
    </dgm:pt>
    <dgm:pt modelId="{5EC3F570-D599-8C49-9706-E01D92F5316A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b="1" i="1" dirty="0" smtClean="0"/>
            <a:t>Promotes interactive/social/collaborative learning.</a:t>
          </a:r>
          <a:endParaRPr lang="en-US" b="1" i="1" dirty="0"/>
        </a:p>
      </dgm:t>
    </dgm:pt>
    <dgm:pt modelId="{A8CE93F2-FB80-AF40-88EB-13D47BD57CA7}" type="parTrans" cxnId="{6D93BD7E-301E-F846-80A7-48959A7DE31E}">
      <dgm:prSet/>
      <dgm:spPr/>
      <dgm:t>
        <a:bodyPr/>
        <a:lstStyle/>
        <a:p>
          <a:endParaRPr lang="en-US" b="1" i="1"/>
        </a:p>
      </dgm:t>
    </dgm:pt>
    <dgm:pt modelId="{9AD2860D-5DCA-064C-AFD7-CC6FCF8CFBC0}" type="sibTrans" cxnId="{6D93BD7E-301E-F846-80A7-48959A7DE31E}">
      <dgm:prSet/>
      <dgm:spPr/>
      <dgm:t>
        <a:bodyPr/>
        <a:lstStyle/>
        <a:p>
          <a:endParaRPr lang="en-US" b="1" i="1"/>
        </a:p>
      </dgm:t>
    </dgm:pt>
    <dgm:pt modelId="{A15E4260-E406-C444-A473-4EDF5098E671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b="1" i="1" dirty="0" smtClean="0"/>
            <a:t>Enables learning ‘on the go’.</a:t>
          </a:r>
          <a:endParaRPr lang="en-US" b="1" i="1" dirty="0"/>
        </a:p>
      </dgm:t>
    </dgm:pt>
    <dgm:pt modelId="{7717ED58-06EF-7149-B623-F2174EF5A0E9}" type="parTrans" cxnId="{2B55EDD6-1C3D-1541-BA0C-45C44C6873E6}">
      <dgm:prSet/>
      <dgm:spPr/>
      <dgm:t>
        <a:bodyPr/>
        <a:lstStyle/>
        <a:p>
          <a:endParaRPr lang="en-US" b="1" i="1"/>
        </a:p>
      </dgm:t>
    </dgm:pt>
    <dgm:pt modelId="{0FB76285-A14F-554C-AA19-D68508FD0318}" type="sibTrans" cxnId="{2B55EDD6-1C3D-1541-BA0C-45C44C6873E6}">
      <dgm:prSet/>
      <dgm:spPr/>
      <dgm:t>
        <a:bodyPr/>
        <a:lstStyle/>
        <a:p>
          <a:endParaRPr lang="en-US" b="1" i="1"/>
        </a:p>
      </dgm:t>
    </dgm:pt>
    <dgm:pt modelId="{66B5967C-2A93-8044-8DEF-914E36826D08}">
      <dgm:prSet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algn="ctr" rtl="0"/>
          <a:r>
            <a:rPr lang="en-US" sz="2000" b="1" i="1" dirty="0" smtClean="0"/>
            <a:t>WEAKNESSES</a:t>
          </a:r>
          <a:endParaRPr lang="en-US" sz="2000" b="1" i="1" dirty="0"/>
        </a:p>
      </dgm:t>
    </dgm:pt>
    <dgm:pt modelId="{554D08BE-0C2A-FE4A-8E2C-AF6E2D41D920}" type="parTrans" cxnId="{AAA28FE8-A849-554B-984E-0AB84AB8E66D}">
      <dgm:prSet/>
      <dgm:spPr/>
      <dgm:t>
        <a:bodyPr/>
        <a:lstStyle/>
        <a:p>
          <a:endParaRPr lang="en-US" b="1" i="1"/>
        </a:p>
      </dgm:t>
    </dgm:pt>
    <dgm:pt modelId="{27EE97D3-C38F-6548-9B0E-19402087D896}" type="sibTrans" cxnId="{AAA28FE8-A849-554B-984E-0AB84AB8E66D}">
      <dgm:prSet/>
      <dgm:spPr/>
      <dgm:t>
        <a:bodyPr/>
        <a:lstStyle/>
        <a:p>
          <a:endParaRPr lang="en-US" b="1" i="1"/>
        </a:p>
      </dgm:t>
    </dgm:pt>
    <dgm:pt modelId="{DEFB5800-9DDC-9646-BE3E-28C4724FE5E2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b="1" i="1" dirty="0" smtClean="0"/>
            <a:t>Eyes get sore while looking at the screen = small screens of mobile devices will compound this.</a:t>
          </a:r>
          <a:endParaRPr lang="en-US" b="1" i="1" dirty="0"/>
        </a:p>
      </dgm:t>
    </dgm:pt>
    <dgm:pt modelId="{96A90382-F9BA-B042-9C5B-7A3FA02F45F6}" type="parTrans" cxnId="{860212F9-E4BD-394B-A4BE-A98C145F2D0F}">
      <dgm:prSet/>
      <dgm:spPr/>
      <dgm:t>
        <a:bodyPr/>
        <a:lstStyle/>
        <a:p>
          <a:endParaRPr lang="en-US" b="1" i="1"/>
        </a:p>
      </dgm:t>
    </dgm:pt>
    <dgm:pt modelId="{C01EB612-2CF0-714B-91B2-48CB1E304FBA}" type="sibTrans" cxnId="{860212F9-E4BD-394B-A4BE-A98C145F2D0F}">
      <dgm:prSet/>
      <dgm:spPr/>
      <dgm:t>
        <a:bodyPr/>
        <a:lstStyle/>
        <a:p>
          <a:endParaRPr lang="en-US" b="1" i="1"/>
        </a:p>
      </dgm:t>
    </dgm:pt>
    <dgm:pt modelId="{C73EF54E-6BAA-C643-B08C-6A0AADFD4926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b="1" i="1" dirty="0" smtClean="0"/>
            <a:t>Inclination to get bored after a while.</a:t>
          </a:r>
          <a:endParaRPr lang="en-US" b="1" i="1" dirty="0"/>
        </a:p>
      </dgm:t>
    </dgm:pt>
    <dgm:pt modelId="{53EF96DC-F634-104A-B9B5-C06D0D0392D8}" type="parTrans" cxnId="{7AAA9FE5-ACD5-4045-8C16-C3ED3EB907C2}">
      <dgm:prSet/>
      <dgm:spPr/>
      <dgm:t>
        <a:bodyPr/>
        <a:lstStyle/>
        <a:p>
          <a:endParaRPr lang="en-US" b="1" i="1"/>
        </a:p>
      </dgm:t>
    </dgm:pt>
    <dgm:pt modelId="{42E1B1A0-EFFC-AC4A-8BB5-EFED4F5FBB52}" type="sibTrans" cxnId="{7AAA9FE5-ACD5-4045-8C16-C3ED3EB907C2}">
      <dgm:prSet/>
      <dgm:spPr/>
      <dgm:t>
        <a:bodyPr/>
        <a:lstStyle/>
        <a:p>
          <a:endParaRPr lang="en-US" b="1" i="1"/>
        </a:p>
      </dgm:t>
    </dgm:pt>
    <dgm:pt modelId="{A93B3547-80AD-774A-9AF7-1B479E30ED2A}" type="pres">
      <dgm:prSet presAssocID="{4902267E-865B-0D4E-80BA-51DD458DF5B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1B8B96D-3E29-E645-A39D-188B186533DA}" type="pres">
      <dgm:prSet presAssocID="{820A6C7D-46ED-4C41-9792-EFCD94B9680A}" presName="parentText" presStyleLbl="node1" presStyleIdx="0" presStyleCnt="10" custScaleX="44069" custLinFactY="-107894" custLinFactNeighborX="-3346" custLinFactNeighborY="-2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0CDB71-D081-4348-BA7A-DD8E38186FED}" type="pres">
      <dgm:prSet presAssocID="{0856D8B0-1773-974F-8327-70E7A730D2DF}" presName="spacer" presStyleCnt="0"/>
      <dgm:spPr/>
    </dgm:pt>
    <dgm:pt modelId="{44F0AEE1-56F1-DE49-B08D-6D5840A655B9}" type="pres">
      <dgm:prSet presAssocID="{7E70E667-FD9C-6144-8D03-ED365FA882D8}" presName="parentText" presStyleLbl="node1" presStyleIdx="1" presStyleCnt="10" custLinFactY="-20390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D65E14-765E-0D4F-AE32-514C833B5B5A}" type="pres">
      <dgm:prSet presAssocID="{CCC76A7A-E668-D649-ABBD-61E71933BA05}" presName="spacer" presStyleCnt="0"/>
      <dgm:spPr/>
    </dgm:pt>
    <dgm:pt modelId="{83144B28-7A22-9D4E-A928-C4EB169963C0}" type="pres">
      <dgm:prSet presAssocID="{123D3374-8ADE-0C46-A2FC-A9AE0A2D7A6C}" presName="parentText" presStyleLbl="node1" presStyleIdx="2" presStyleCnt="10" custLinFactY="-34322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987D4B-986C-9445-AC2B-E9C6E79FE3E6}" type="pres">
      <dgm:prSet presAssocID="{0D627CAA-D8E3-AD4C-9B8D-9AC99003C253}" presName="spacer" presStyleCnt="0"/>
      <dgm:spPr/>
    </dgm:pt>
    <dgm:pt modelId="{24D298DE-AB34-2648-97BD-D57D7DCAA5E2}" type="pres">
      <dgm:prSet presAssocID="{3DC22F55-9E24-0A4B-BAE1-3085446CA57C}" presName="parentText" presStyleLbl="node1" presStyleIdx="3" presStyleCnt="10" custLinFactY="-43445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898BD4-F280-DF48-80CA-9791EF51FE86}" type="pres">
      <dgm:prSet presAssocID="{47F734AB-E28C-2E40-B262-AF9A9A35F827}" presName="spacer" presStyleCnt="0"/>
      <dgm:spPr/>
    </dgm:pt>
    <dgm:pt modelId="{F535E1CC-9015-CF45-85B4-E66282B7090C}" type="pres">
      <dgm:prSet presAssocID="{F3B8E151-500E-9B43-8928-829C4A1BDE5B}" presName="parentText" presStyleLbl="node1" presStyleIdx="4" presStyleCnt="10" custLinFactY="-56217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E2CEC2-2FDF-104C-B3A3-71CF12EC34AD}" type="pres">
      <dgm:prSet presAssocID="{B249C43B-1A7D-DF4A-8538-358997BA324C}" presName="spacer" presStyleCnt="0"/>
      <dgm:spPr/>
    </dgm:pt>
    <dgm:pt modelId="{AD25BEDC-4624-C04C-88FF-C8BA473CE920}" type="pres">
      <dgm:prSet presAssocID="{5EC3F570-D599-8C49-9706-E01D92F5316A}" presName="parentText" presStyleLbl="node1" presStyleIdx="5" presStyleCnt="10" custLinFactY="-68986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540C12-B499-924E-8FCB-D00000D512B7}" type="pres">
      <dgm:prSet presAssocID="{9AD2860D-5DCA-064C-AFD7-CC6FCF8CFBC0}" presName="spacer" presStyleCnt="0"/>
      <dgm:spPr/>
    </dgm:pt>
    <dgm:pt modelId="{6BDD587F-F853-4B42-BC1D-F04CC065434B}" type="pres">
      <dgm:prSet presAssocID="{A15E4260-E406-C444-A473-4EDF5098E671}" presName="parentText" presStyleLbl="node1" presStyleIdx="6" presStyleCnt="10" custLinFactY="-81761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A72168-FF08-AC40-9528-CF45EF8E774F}" type="pres">
      <dgm:prSet presAssocID="{0FB76285-A14F-554C-AA19-D68508FD0318}" presName="spacer" presStyleCnt="0"/>
      <dgm:spPr/>
    </dgm:pt>
    <dgm:pt modelId="{B0375D31-47E2-7145-840A-7522B5FEE093}" type="pres">
      <dgm:prSet presAssocID="{66B5967C-2A93-8044-8DEF-914E36826D08}" presName="parentText" presStyleLbl="node1" presStyleIdx="7" presStyleCnt="10" custScaleX="44285" custLinFactY="-1479" custLinFactNeighborX="0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7E0466-F263-C04E-9981-907ACCEA8847}" type="pres">
      <dgm:prSet presAssocID="{27EE97D3-C38F-6548-9B0E-19402087D896}" presName="spacer" presStyleCnt="0"/>
      <dgm:spPr/>
    </dgm:pt>
    <dgm:pt modelId="{4E8FE4DC-23EC-FB4C-A063-AD605065C4C1}" type="pres">
      <dgm:prSet presAssocID="{DEFB5800-9DDC-9646-BE3E-28C4724FE5E2}" presName="parentText" presStyleLbl="node1" presStyleIdx="8" presStyleCnt="10" custLinFactY="-5417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D811ED-AE3D-2243-8D39-93E23684BA3A}" type="pres">
      <dgm:prSet presAssocID="{C01EB612-2CF0-714B-91B2-48CB1E304FBA}" presName="spacer" presStyleCnt="0"/>
      <dgm:spPr/>
    </dgm:pt>
    <dgm:pt modelId="{5E57BF66-3BDE-D44B-A73E-8B504720A4A2}" type="pres">
      <dgm:prSet presAssocID="{C73EF54E-6BAA-C643-B08C-6A0AADFD4926}" presName="parentText" presStyleLbl="node1" presStyleIdx="9" presStyleCnt="10" custLinFactY="-19726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CAA2C23-9749-FD48-B6B1-C24A59525424}" srcId="{4902267E-865B-0D4E-80BA-51DD458DF5B2}" destId="{3DC22F55-9E24-0A4B-BAE1-3085446CA57C}" srcOrd="3" destOrd="0" parTransId="{FB5F40A3-2F8B-E743-BF7A-202022C02AB5}" sibTransId="{47F734AB-E28C-2E40-B262-AF9A9A35F827}"/>
    <dgm:cxn modelId="{37F72464-808D-CB46-A948-E25DF0DB33ED}" type="presOf" srcId="{66B5967C-2A93-8044-8DEF-914E36826D08}" destId="{B0375D31-47E2-7145-840A-7522B5FEE093}" srcOrd="0" destOrd="0" presId="urn:microsoft.com/office/officeart/2005/8/layout/vList2"/>
    <dgm:cxn modelId="{88D97224-1629-1B45-A578-0C6295718584}" srcId="{4902267E-865B-0D4E-80BA-51DD458DF5B2}" destId="{7E70E667-FD9C-6144-8D03-ED365FA882D8}" srcOrd="1" destOrd="0" parTransId="{8E21711C-11DF-9A42-8753-8E398C96D048}" sibTransId="{CCC76A7A-E668-D649-ABBD-61E71933BA05}"/>
    <dgm:cxn modelId="{DA302411-B4D0-8443-90B7-B5F2BA05AEFE}" type="presOf" srcId="{7E70E667-FD9C-6144-8D03-ED365FA882D8}" destId="{44F0AEE1-56F1-DE49-B08D-6D5840A655B9}" srcOrd="0" destOrd="0" presId="urn:microsoft.com/office/officeart/2005/8/layout/vList2"/>
    <dgm:cxn modelId="{860212F9-E4BD-394B-A4BE-A98C145F2D0F}" srcId="{4902267E-865B-0D4E-80BA-51DD458DF5B2}" destId="{DEFB5800-9DDC-9646-BE3E-28C4724FE5E2}" srcOrd="8" destOrd="0" parTransId="{96A90382-F9BA-B042-9C5B-7A3FA02F45F6}" sibTransId="{C01EB612-2CF0-714B-91B2-48CB1E304FBA}"/>
    <dgm:cxn modelId="{6D93BD7E-301E-F846-80A7-48959A7DE31E}" srcId="{4902267E-865B-0D4E-80BA-51DD458DF5B2}" destId="{5EC3F570-D599-8C49-9706-E01D92F5316A}" srcOrd="5" destOrd="0" parTransId="{A8CE93F2-FB80-AF40-88EB-13D47BD57CA7}" sibTransId="{9AD2860D-5DCA-064C-AFD7-CC6FCF8CFBC0}"/>
    <dgm:cxn modelId="{5E067004-37BD-3644-8416-7423D7AA8FD5}" type="presOf" srcId="{5EC3F570-D599-8C49-9706-E01D92F5316A}" destId="{AD25BEDC-4624-C04C-88FF-C8BA473CE920}" srcOrd="0" destOrd="0" presId="urn:microsoft.com/office/officeart/2005/8/layout/vList2"/>
    <dgm:cxn modelId="{3E800CA9-37F1-7449-8C7C-AF5EB6867A8C}" srcId="{4902267E-865B-0D4E-80BA-51DD458DF5B2}" destId="{820A6C7D-46ED-4C41-9792-EFCD94B9680A}" srcOrd="0" destOrd="0" parTransId="{861C4A30-2FF2-B54B-A232-9635DDAD2857}" sibTransId="{0856D8B0-1773-974F-8327-70E7A730D2DF}"/>
    <dgm:cxn modelId="{70C59114-808C-6146-8A5D-38F8E273CE29}" srcId="{4902267E-865B-0D4E-80BA-51DD458DF5B2}" destId="{123D3374-8ADE-0C46-A2FC-A9AE0A2D7A6C}" srcOrd="2" destOrd="0" parTransId="{7FD37EA0-2B90-BA45-8CC1-9570E3BFD7FF}" sibTransId="{0D627CAA-D8E3-AD4C-9B8D-9AC99003C253}"/>
    <dgm:cxn modelId="{AAA28FE8-A849-554B-984E-0AB84AB8E66D}" srcId="{4902267E-865B-0D4E-80BA-51DD458DF5B2}" destId="{66B5967C-2A93-8044-8DEF-914E36826D08}" srcOrd="7" destOrd="0" parTransId="{554D08BE-0C2A-FE4A-8E2C-AF6E2D41D920}" sibTransId="{27EE97D3-C38F-6548-9B0E-19402087D896}"/>
    <dgm:cxn modelId="{9542F38B-6ABD-224F-BF2D-DB6A979EB015}" type="presOf" srcId="{DEFB5800-9DDC-9646-BE3E-28C4724FE5E2}" destId="{4E8FE4DC-23EC-FB4C-A063-AD605065C4C1}" srcOrd="0" destOrd="0" presId="urn:microsoft.com/office/officeart/2005/8/layout/vList2"/>
    <dgm:cxn modelId="{3D244188-EAAF-C746-AADF-8D781294F4B1}" type="presOf" srcId="{3DC22F55-9E24-0A4B-BAE1-3085446CA57C}" destId="{24D298DE-AB34-2648-97BD-D57D7DCAA5E2}" srcOrd="0" destOrd="0" presId="urn:microsoft.com/office/officeart/2005/8/layout/vList2"/>
    <dgm:cxn modelId="{9AC68D05-0849-174C-A819-26D06A8329DB}" srcId="{4902267E-865B-0D4E-80BA-51DD458DF5B2}" destId="{F3B8E151-500E-9B43-8928-829C4A1BDE5B}" srcOrd="4" destOrd="0" parTransId="{CC1FAA2E-6791-7144-971E-078710517506}" sibTransId="{B249C43B-1A7D-DF4A-8538-358997BA324C}"/>
    <dgm:cxn modelId="{BD98DB69-DE9C-7940-85D5-827B06FA41DE}" type="presOf" srcId="{4902267E-865B-0D4E-80BA-51DD458DF5B2}" destId="{A93B3547-80AD-774A-9AF7-1B479E30ED2A}" srcOrd="0" destOrd="0" presId="urn:microsoft.com/office/officeart/2005/8/layout/vList2"/>
    <dgm:cxn modelId="{136423D4-6F20-594B-ABC6-C8AB6DB08F10}" type="presOf" srcId="{F3B8E151-500E-9B43-8928-829C4A1BDE5B}" destId="{F535E1CC-9015-CF45-85B4-E66282B7090C}" srcOrd="0" destOrd="0" presId="urn:microsoft.com/office/officeart/2005/8/layout/vList2"/>
    <dgm:cxn modelId="{7AAA9FE5-ACD5-4045-8C16-C3ED3EB907C2}" srcId="{4902267E-865B-0D4E-80BA-51DD458DF5B2}" destId="{C73EF54E-6BAA-C643-B08C-6A0AADFD4926}" srcOrd="9" destOrd="0" parTransId="{53EF96DC-F634-104A-B9B5-C06D0D0392D8}" sibTransId="{42E1B1A0-EFFC-AC4A-8BB5-EFED4F5FBB52}"/>
    <dgm:cxn modelId="{2B55EDD6-1C3D-1541-BA0C-45C44C6873E6}" srcId="{4902267E-865B-0D4E-80BA-51DD458DF5B2}" destId="{A15E4260-E406-C444-A473-4EDF5098E671}" srcOrd="6" destOrd="0" parTransId="{7717ED58-06EF-7149-B623-F2174EF5A0E9}" sibTransId="{0FB76285-A14F-554C-AA19-D68508FD0318}"/>
    <dgm:cxn modelId="{C06AC130-CA85-7343-89D7-EEBB607AEC9A}" type="presOf" srcId="{123D3374-8ADE-0C46-A2FC-A9AE0A2D7A6C}" destId="{83144B28-7A22-9D4E-A928-C4EB169963C0}" srcOrd="0" destOrd="0" presId="urn:microsoft.com/office/officeart/2005/8/layout/vList2"/>
    <dgm:cxn modelId="{E1FB8E21-3522-CC4D-9E41-4DB3EC1F6B86}" type="presOf" srcId="{820A6C7D-46ED-4C41-9792-EFCD94B9680A}" destId="{71B8B96D-3E29-E645-A39D-188B186533DA}" srcOrd="0" destOrd="0" presId="urn:microsoft.com/office/officeart/2005/8/layout/vList2"/>
    <dgm:cxn modelId="{FB86E9D0-5A35-8549-BFE7-A68F3C2DAF4C}" type="presOf" srcId="{C73EF54E-6BAA-C643-B08C-6A0AADFD4926}" destId="{5E57BF66-3BDE-D44B-A73E-8B504720A4A2}" srcOrd="0" destOrd="0" presId="urn:microsoft.com/office/officeart/2005/8/layout/vList2"/>
    <dgm:cxn modelId="{607D1767-F926-4E4D-AC08-1E25383542D2}" type="presOf" srcId="{A15E4260-E406-C444-A473-4EDF5098E671}" destId="{6BDD587F-F853-4B42-BC1D-F04CC065434B}" srcOrd="0" destOrd="0" presId="urn:microsoft.com/office/officeart/2005/8/layout/vList2"/>
    <dgm:cxn modelId="{0A803759-3AFB-634F-9E49-73D7DF38D70A}" type="presParOf" srcId="{A93B3547-80AD-774A-9AF7-1B479E30ED2A}" destId="{71B8B96D-3E29-E645-A39D-188B186533DA}" srcOrd="0" destOrd="0" presId="urn:microsoft.com/office/officeart/2005/8/layout/vList2"/>
    <dgm:cxn modelId="{12069B4D-E4DD-4541-BFE4-9EC4B035DE97}" type="presParOf" srcId="{A93B3547-80AD-774A-9AF7-1B479E30ED2A}" destId="{A80CDB71-D081-4348-BA7A-DD8E38186FED}" srcOrd="1" destOrd="0" presId="urn:microsoft.com/office/officeart/2005/8/layout/vList2"/>
    <dgm:cxn modelId="{C892898D-1BC3-F142-A026-A1CDD167EE1A}" type="presParOf" srcId="{A93B3547-80AD-774A-9AF7-1B479E30ED2A}" destId="{44F0AEE1-56F1-DE49-B08D-6D5840A655B9}" srcOrd="2" destOrd="0" presId="urn:microsoft.com/office/officeart/2005/8/layout/vList2"/>
    <dgm:cxn modelId="{88328F6D-C4C9-B149-A3BA-32D93E7D0FC1}" type="presParOf" srcId="{A93B3547-80AD-774A-9AF7-1B479E30ED2A}" destId="{B4D65E14-765E-0D4F-AE32-514C833B5B5A}" srcOrd="3" destOrd="0" presId="urn:microsoft.com/office/officeart/2005/8/layout/vList2"/>
    <dgm:cxn modelId="{19273CD4-B094-0146-AF2E-E147E1ACA5E3}" type="presParOf" srcId="{A93B3547-80AD-774A-9AF7-1B479E30ED2A}" destId="{83144B28-7A22-9D4E-A928-C4EB169963C0}" srcOrd="4" destOrd="0" presId="urn:microsoft.com/office/officeart/2005/8/layout/vList2"/>
    <dgm:cxn modelId="{9CA046E5-0519-2845-AC8B-406905EB74BA}" type="presParOf" srcId="{A93B3547-80AD-774A-9AF7-1B479E30ED2A}" destId="{BE987D4B-986C-9445-AC2B-E9C6E79FE3E6}" srcOrd="5" destOrd="0" presId="urn:microsoft.com/office/officeart/2005/8/layout/vList2"/>
    <dgm:cxn modelId="{652A2FE3-3288-D44D-BA9B-70B330805B1C}" type="presParOf" srcId="{A93B3547-80AD-774A-9AF7-1B479E30ED2A}" destId="{24D298DE-AB34-2648-97BD-D57D7DCAA5E2}" srcOrd="6" destOrd="0" presId="urn:microsoft.com/office/officeart/2005/8/layout/vList2"/>
    <dgm:cxn modelId="{B932B85D-C440-A047-8FAB-7300DC7CB7E5}" type="presParOf" srcId="{A93B3547-80AD-774A-9AF7-1B479E30ED2A}" destId="{E3898BD4-F280-DF48-80CA-9791EF51FE86}" srcOrd="7" destOrd="0" presId="urn:microsoft.com/office/officeart/2005/8/layout/vList2"/>
    <dgm:cxn modelId="{A413B24E-442A-7A4F-BCBC-B10E36BC91BF}" type="presParOf" srcId="{A93B3547-80AD-774A-9AF7-1B479E30ED2A}" destId="{F535E1CC-9015-CF45-85B4-E66282B7090C}" srcOrd="8" destOrd="0" presId="urn:microsoft.com/office/officeart/2005/8/layout/vList2"/>
    <dgm:cxn modelId="{0B64B1F0-4D0D-B344-99E5-899AABE3C336}" type="presParOf" srcId="{A93B3547-80AD-774A-9AF7-1B479E30ED2A}" destId="{50E2CEC2-2FDF-104C-B3A3-71CF12EC34AD}" srcOrd="9" destOrd="0" presId="urn:microsoft.com/office/officeart/2005/8/layout/vList2"/>
    <dgm:cxn modelId="{1EC4D241-8849-F64F-B5E5-B0C55F79DC1E}" type="presParOf" srcId="{A93B3547-80AD-774A-9AF7-1B479E30ED2A}" destId="{AD25BEDC-4624-C04C-88FF-C8BA473CE920}" srcOrd="10" destOrd="0" presId="urn:microsoft.com/office/officeart/2005/8/layout/vList2"/>
    <dgm:cxn modelId="{8A4BF6F0-AC14-514F-9445-9727EC12157E}" type="presParOf" srcId="{A93B3547-80AD-774A-9AF7-1B479E30ED2A}" destId="{AD540C12-B499-924E-8FCB-D00000D512B7}" srcOrd="11" destOrd="0" presId="urn:microsoft.com/office/officeart/2005/8/layout/vList2"/>
    <dgm:cxn modelId="{5AE3BC14-08AD-FE48-A1AE-9845795302DF}" type="presParOf" srcId="{A93B3547-80AD-774A-9AF7-1B479E30ED2A}" destId="{6BDD587F-F853-4B42-BC1D-F04CC065434B}" srcOrd="12" destOrd="0" presId="urn:microsoft.com/office/officeart/2005/8/layout/vList2"/>
    <dgm:cxn modelId="{32F19620-4B5A-7144-A9B5-C78AB67C60AE}" type="presParOf" srcId="{A93B3547-80AD-774A-9AF7-1B479E30ED2A}" destId="{A6A72168-FF08-AC40-9528-CF45EF8E774F}" srcOrd="13" destOrd="0" presId="urn:microsoft.com/office/officeart/2005/8/layout/vList2"/>
    <dgm:cxn modelId="{688AA840-45F3-E446-8663-755927BBE472}" type="presParOf" srcId="{A93B3547-80AD-774A-9AF7-1B479E30ED2A}" destId="{B0375D31-47E2-7145-840A-7522B5FEE093}" srcOrd="14" destOrd="0" presId="urn:microsoft.com/office/officeart/2005/8/layout/vList2"/>
    <dgm:cxn modelId="{9E5BB590-8424-844C-882D-6738FB8AAC19}" type="presParOf" srcId="{A93B3547-80AD-774A-9AF7-1B479E30ED2A}" destId="{5F7E0466-F263-C04E-9981-907ACCEA8847}" srcOrd="15" destOrd="0" presId="urn:microsoft.com/office/officeart/2005/8/layout/vList2"/>
    <dgm:cxn modelId="{2C7479A9-AF23-D24C-AE9D-042553EEEB83}" type="presParOf" srcId="{A93B3547-80AD-774A-9AF7-1B479E30ED2A}" destId="{4E8FE4DC-23EC-FB4C-A063-AD605065C4C1}" srcOrd="16" destOrd="0" presId="urn:microsoft.com/office/officeart/2005/8/layout/vList2"/>
    <dgm:cxn modelId="{429979B0-5DFA-4748-A671-22E35F1FDB46}" type="presParOf" srcId="{A93B3547-80AD-774A-9AF7-1B479E30ED2A}" destId="{89D811ED-AE3D-2243-8D39-93E23684BA3A}" srcOrd="17" destOrd="0" presId="urn:microsoft.com/office/officeart/2005/8/layout/vList2"/>
    <dgm:cxn modelId="{1C52B770-40E2-9F4D-ABD4-2A0193BEEFFA}" type="presParOf" srcId="{A93B3547-80AD-774A-9AF7-1B479E30ED2A}" destId="{5E57BF66-3BDE-D44B-A73E-8B504720A4A2}" srcOrd="1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6613D98-E70D-4547-9C32-E900C222B833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>
        <a:scene3d>
          <a:camera prst="isometricOffAxis1Right">
            <a:rot lat="1080000" lon="20040000" rev="0"/>
          </a:camera>
          <a:lightRig rig="threePt" dir="t"/>
        </a:scene3d>
      </dgm:spPr>
      <dgm:t>
        <a:bodyPr/>
        <a:lstStyle/>
        <a:p>
          <a:endParaRPr lang="en-US"/>
        </a:p>
      </dgm:t>
    </dgm:pt>
    <dgm:pt modelId="{9F3783A1-995C-EA4D-A7E2-8A859ADB4285}">
      <dgm:prSet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sp3d>
          <a:bevelT/>
        </a:sp3d>
      </dgm:spPr>
      <dgm:t>
        <a:bodyPr/>
        <a:lstStyle/>
        <a:p>
          <a:pPr rtl="0"/>
          <a:r>
            <a:rPr lang="en-US" sz="1800" b="1" i="1" dirty="0" smtClean="0">
              <a:solidFill>
                <a:schemeClr val="tx1"/>
              </a:solidFill>
            </a:rPr>
            <a:t>Caters for the specific </a:t>
          </a:r>
          <a:r>
            <a:rPr lang="en-US" sz="1600" b="1" i="1" dirty="0" smtClean="0">
              <a:solidFill>
                <a:schemeClr val="tx1"/>
              </a:solidFill>
            </a:rPr>
            <a:t>needs</a:t>
          </a:r>
          <a:r>
            <a:rPr lang="en-US" sz="1800" b="1" i="1" dirty="0" smtClean="0">
              <a:solidFill>
                <a:schemeClr val="tx1"/>
              </a:solidFill>
            </a:rPr>
            <a:t> of diverse students and their cognitive abilities</a:t>
          </a:r>
          <a:endParaRPr lang="en-US" sz="1800" b="1" i="1" dirty="0">
            <a:solidFill>
              <a:schemeClr val="tx1"/>
            </a:solidFill>
          </a:endParaRPr>
        </a:p>
      </dgm:t>
    </dgm:pt>
    <dgm:pt modelId="{D29DB771-4166-D84B-8303-4603F4B9A0DC}" type="parTrans" cxnId="{0580C0C1-0878-B44C-80B0-FAE0189BF310}">
      <dgm:prSet/>
      <dgm:spPr/>
      <dgm:t>
        <a:bodyPr/>
        <a:lstStyle/>
        <a:p>
          <a:endParaRPr lang="en-US" sz="1600" b="1" i="1">
            <a:solidFill>
              <a:schemeClr val="tx1"/>
            </a:solidFill>
          </a:endParaRPr>
        </a:p>
      </dgm:t>
    </dgm:pt>
    <dgm:pt modelId="{2DF7B92C-C859-2048-8C49-EA63F4425E57}" type="sibTrans" cxnId="{0580C0C1-0878-B44C-80B0-FAE0189BF310}">
      <dgm:prSet/>
      <dgm:spPr/>
      <dgm:t>
        <a:bodyPr/>
        <a:lstStyle/>
        <a:p>
          <a:endParaRPr lang="en-US" sz="1600" b="1" i="1">
            <a:solidFill>
              <a:schemeClr val="tx1"/>
            </a:solidFill>
          </a:endParaRPr>
        </a:p>
      </dgm:t>
    </dgm:pt>
    <dgm:pt modelId="{0D0834F5-2E84-F344-B551-F56B4C094E74}">
      <dgm:prSet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sp3d>
          <a:bevelT/>
        </a:sp3d>
      </dgm:spPr>
      <dgm:t>
        <a:bodyPr/>
        <a:lstStyle/>
        <a:p>
          <a:pPr rtl="0"/>
          <a:r>
            <a:rPr lang="en-US" sz="1800" b="1" i="1" dirty="0" smtClean="0">
              <a:solidFill>
                <a:schemeClr val="tx1"/>
              </a:solidFill>
            </a:rPr>
            <a:t>Potential to motivate the student to engage deeply with learning material </a:t>
          </a:r>
          <a:endParaRPr lang="en-US" sz="1800" b="1" i="1" dirty="0">
            <a:solidFill>
              <a:schemeClr val="tx1"/>
            </a:solidFill>
          </a:endParaRPr>
        </a:p>
      </dgm:t>
    </dgm:pt>
    <dgm:pt modelId="{6EFC218A-BC58-CE45-832E-5538BDCC5C0C}" type="parTrans" cxnId="{2A4292A4-D27B-DC42-AE48-E0693F761A85}">
      <dgm:prSet/>
      <dgm:spPr/>
      <dgm:t>
        <a:bodyPr/>
        <a:lstStyle/>
        <a:p>
          <a:endParaRPr lang="en-US" sz="1600" b="1" i="1">
            <a:solidFill>
              <a:schemeClr val="tx1"/>
            </a:solidFill>
          </a:endParaRPr>
        </a:p>
      </dgm:t>
    </dgm:pt>
    <dgm:pt modelId="{1069F653-130D-1C44-9D17-5D1A1ACD2887}" type="sibTrans" cxnId="{2A4292A4-D27B-DC42-AE48-E0693F761A85}">
      <dgm:prSet/>
      <dgm:spPr/>
      <dgm:t>
        <a:bodyPr/>
        <a:lstStyle/>
        <a:p>
          <a:endParaRPr lang="en-US" sz="1600" b="1" i="1">
            <a:solidFill>
              <a:schemeClr val="tx1"/>
            </a:solidFill>
          </a:endParaRPr>
        </a:p>
      </dgm:t>
    </dgm:pt>
    <dgm:pt modelId="{55553589-02D5-BA4C-BB72-DA4BDB3CE8B6}">
      <dgm:prSet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sp3d>
          <a:bevelT/>
        </a:sp3d>
      </dgm:spPr>
      <dgm:t>
        <a:bodyPr/>
        <a:lstStyle/>
        <a:p>
          <a:pPr rtl="0"/>
          <a:r>
            <a:rPr lang="en-US" sz="1800" b="1" i="1" dirty="0" smtClean="0">
              <a:solidFill>
                <a:schemeClr val="tx1"/>
              </a:solidFill>
            </a:rPr>
            <a:t>Promotes independent learning as well as a personalized learning experience</a:t>
          </a:r>
          <a:endParaRPr lang="en-US" sz="1800" b="1" i="1" dirty="0">
            <a:solidFill>
              <a:schemeClr val="tx1"/>
            </a:solidFill>
          </a:endParaRPr>
        </a:p>
      </dgm:t>
    </dgm:pt>
    <dgm:pt modelId="{77911B5D-C80B-0749-81A4-E61731DD0078}" type="parTrans" cxnId="{DF8C386F-75FC-F94A-8318-E0CE0EE1CFF2}">
      <dgm:prSet/>
      <dgm:spPr/>
      <dgm:t>
        <a:bodyPr/>
        <a:lstStyle/>
        <a:p>
          <a:endParaRPr lang="en-US" sz="1600" b="1" i="1">
            <a:solidFill>
              <a:schemeClr val="tx1"/>
            </a:solidFill>
          </a:endParaRPr>
        </a:p>
      </dgm:t>
    </dgm:pt>
    <dgm:pt modelId="{905CB894-2A9E-274D-898C-B2564647F550}" type="sibTrans" cxnId="{DF8C386F-75FC-F94A-8318-E0CE0EE1CFF2}">
      <dgm:prSet/>
      <dgm:spPr/>
      <dgm:t>
        <a:bodyPr/>
        <a:lstStyle/>
        <a:p>
          <a:endParaRPr lang="en-US" sz="1600" b="1" i="1">
            <a:solidFill>
              <a:schemeClr val="tx1"/>
            </a:solidFill>
          </a:endParaRPr>
        </a:p>
      </dgm:t>
    </dgm:pt>
    <dgm:pt modelId="{51958AE2-1871-8E44-B86B-0E258E2AB8C6}">
      <dgm:prSet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sp3d>
          <a:bevelT/>
        </a:sp3d>
      </dgm:spPr>
      <dgm:t>
        <a:bodyPr/>
        <a:lstStyle/>
        <a:p>
          <a:pPr rtl="0"/>
          <a:r>
            <a:rPr lang="en-US" sz="1800" b="1" i="1" dirty="0" smtClean="0">
              <a:solidFill>
                <a:schemeClr val="tx1"/>
              </a:solidFill>
            </a:rPr>
            <a:t>Enables learning anytime and anywhere and creates opportunities for learning that is not possible in the traditional classroom or through </a:t>
          </a:r>
          <a:r>
            <a:rPr lang="en-US" sz="1800" b="1" i="1" dirty="0" err="1" smtClean="0">
              <a:solidFill>
                <a:schemeClr val="tx1"/>
              </a:solidFill>
            </a:rPr>
            <a:t>e</a:t>
          </a:r>
          <a:r>
            <a:rPr lang="en-US" sz="1800" b="1" i="1" dirty="0" smtClean="0">
              <a:solidFill>
                <a:schemeClr val="tx1"/>
              </a:solidFill>
            </a:rPr>
            <a:t>-learning</a:t>
          </a:r>
          <a:endParaRPr lang="en-US" sz="1800" b="1" i="1" dirty="0">
            <a:solidFill>
              <a:schemeClr val="tx1"/>
            </a:solidFill>
          </a:endParaRPr>
        </a:p>
      </dgm:t>
    </dgm:pt>
    <dgm:pt modelId="{05412DD1-1348-D745-B551-329000231720}" type="parTrans" cxnId="{8ECF1D98-FBA4-004F-B87E-363E201F6317}">
      <dgm:prSet/>
      <dgm:spPr/>
      <dgm:t>
        <a:bodyPr/>
        <a:lstStyle/>
        <a:p>
          <a:endParaRPr lang="en-US" sz="1600" b="1" i="1">
            <a:solidFill>
              <a:schemeClr val="tx1"/>
            </a:solidFill>
          </a:endParaRPr>
        </a:p>
      </dgm:t>
    </dgm:pt>
    <dgm:pt modelId="{85703ABA-98FD-AE4C-8C08-E381F475FA5D}" type="sibTrans" cxnId="{8ECF1D98-FBA4-004F-B87E-363E201F6317}">
      <dgm:prSet/>
      <dgm:spPr/>
      <dgm:t>
        <a:bodyPr/>
        <a:lstStyle/>
        <a:p>
          <a:endParaRPr lang="en-US" sz="1600" b="1" i="1">
            <a:solidFill>
              <a:schemeClr val="tx1"/>
            </a:solidFill>
          </a:endParaRPr>
        </a:p>
      </dgm:t>
    </dgm:pt>
    <dgm:pt modelId="{B966A51A-CAB5-D245-975C-78CAA2564972}">
      <dgm:prSet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sp3d>
          <a:bevelT/>
        </a:sp3d>
      </dgm:spPr>
      <dgm:t>
        <a:bodyPr/>
        <a:lstStyle/>
        <a:p>
          <a:pPr rtl="0"/>
          <a:r>
            <a:rPr lang="en-US" sz="1800" b="1" i="1" dirty="0" smtClean="0">
              <a:solidFill>
                <a:schemeClr val="tx1"/>
              </a:solidFill>
            </a:rPr>
            <a:t>Potential to develop positive attitude to a subject that is considered very boring and that students generally find very challenging</a:t>
          </a:r>
          <a:endParaRPr lang="en-US" sz="1800" b="1" i="1" dirty="0">
            <a:solidFill>
              <a:schemeClr val="tx1"/>
            </a:solidFill>
          </a:endParaRPr>
        </a:p>
      </dgm:t>
    </dgm:pt>
    <dgm:pt modelId="{7D7C4BEA-22F8-3846-9AB6-CEDE1BCE01BC}" type="parTrans" cxnId="{37E5A3DE-DD69-1D4E-8EC1-4846BC501F8B}">
      <dgm:prSet/>
      <dgm:spPr/>
      <dgm:t>
        <a:bodyPr/>
        <a:lstStyle/>
        <a:p>
          <a:endParaRPr lang="en-US" sz="1600" b="1" i="1">
            <a:solidFill>
              <a:schemeClr val="tx1"/>
            </a:solidFill>
          </a:endParaRPr>
        </a:p>
      </dgm:t>
    </dgm:pt>
    <dgm:pt modelId="{714A90C5-CBB2-BE45-B5DD-387BD4AA4EA8}" type="sibTrans" cxnId="{37E5A3DE-DD69-1D4E-8EC1-4846BC501F8B}">
      <dgm:prSet/>
      <dgm:spPr/>
      <dgm:t>
        <a:bodyPr/>
        <a:lstStyle/>
        <a:p>
          <a:endParaRPr lang="en-US" sz="1600" b="1" i="1">
            <a:solidFill>
              <a:schemeClr val="tx1"/>
            </a:solidFill>
          </a:endParaRPr>
        </a:p>
      </dgm:t>
    </dgm:pt>
    <dgm:pt modelId="{8D21F79B-EB56-9F45-BE9A-8BE27020AB46}">
      <dgm:prSet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sp3d>
          <a:bevelT/>
        </a:sp3d>
      </dgm:spPr>
      <dgm:t>
        <a:bodyPr/>
        <a:lstStyle/>
        <a:p>
          <a:pPr rtl="0"/>
          <a:r>
            <a:rPr lang="en-US" sz="1800" b="1" i="1" dirty="0" smtClean="0">
              <a:solidFill>
                <a:schemeClr val="tx1"/>
              </a:solidFill>
            </a:rPr>
            <a:t>Provides tools for and encourages life long learning </a:t>
          </a:r>
          <a:endParaRPr lang="en-US" sz="1800" b="1" i="1" dirty="0">
            <a:solidFill>
              <a:schemeClr val="tx1"/>
            </a:solidFill>
          </a:endParaRPr>
        </a:p>
      </dgm:t>
    </dgm:pt>
    <dgm:pt modelId="{6A80848D-FC09-A046-80A7-B52B0A8C48C5}" type="parTrans" cxnId="{703241AF-578D-DF48-A3AB-59761BD8E7D7}">
      <dgm:prSet/>
      <dgm:spPr/>
      <dgm:t>
        <a:bodyPr/>
        <a:lstStyle/>
        <a:p>
          <a:endParaRPr lang="en-US" sz="1600" b="1" i="1">
            <a:solidFill>
              <a:schemeClr val="tx1"/>
            </a:solidFill>
          </a:endParaRPr>
        </a:p>
      </dgm:t>
    </dgm:pt>
    <dgm:pt modelId="{FB9CB407-67AB-AD41-B6C6-231A44032A37}" type="sibTrans" cxnId="{703241AF-578D-DF48-A3AB-59761BD8E7D7}">
      <dgm:prSet/>
      <dgm:spPr/>
      <dgm:t>
        <a:bodyPr/>
        <a:lstStyle/>
        <a:p>
          <a:endParaRPr lang="en-US" sz="1600" b="1" i="1">
            <a:solidFill>
              <a:schemeClr val="tx1"/>
            </a:solidFill>
          </a:endParaRPr>
        </a:p>
      </dgm:t>
    </dgm:pt>
    <dgm:pt modelId="{76049487-3C4D-804F-8A4A-6D5961C8F716}" type="pres">
      <dgm:prSet presAssocID="{76613D98-E70D-4547-9C32-E900C222B83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48CFAF1-1211-4C4A-82EA-88183D90529B}" type="pres">
      <dgm:prSet presAssocID="{9F3783A1-995C-EA4D-A7E2-8A859ADB4285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7BC5D9-77CF-C14B-BC7E-B736E47926BC}" type="pres">
      <dgm:prSet presAssocID="{2DF7B92C-C859-2048-8C49-EA63F4425E57}" presName="spacer" presStyleCnt="0"/>
      <dgm:spPr>
        <a:sp3d>
          <a:bevelT/>
        </a:sp3d>
      </dgm:spPr>
    </dgm:pt>
    <dgm:pt modelId="{3A680C8C-7C3A-8940-A4C8-63DE21B294BC}" type="pres">
      <dgm:prSet presAssocID="{0D0834F5-2E84-F344-B551-F56B4C094E74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F08DE5-688C-544A-A57A-19936E6575AB}" type="pres">
      <dgm:prSet presAssocID="{1069F653-130D-1C44-9D17-5D1A1ACD2887}" presName="spacer" presStyleCnt="0"/>
      <dgm:spPr>
        <a:sp3d>
          <a:bevelT/>
        </a:sp3d>
      </dgm:spPr>
    </dgm:pt>
    <dgm:pt modelId="{FC7B97CF-3DF7-0E4E-87AB-F77CD51189CC}" type="pres">
      <dgm:prSet presAssocID="{55553589-02D5-BA4C-BB72-DA4BDB3CE8B6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C3E94A-031B-6547-B7CF-048F9819D278}" type="pres">
      <dgm:prSet presAssocID="{905CB894-2A9E-274D-898C-B2564647F550}" presName="spacer" presStyleCnt="0"/>
      <dgm:spPr>
        <a:sp3d>
          <a:bevelT/>
        </a:sp3d>
      </dgm:spPr>
    </dgm:pt>
    <dgm:pt modelId="{C133E136-DBA7-5E4A-842A-E0B22D19EA8F}" type="pres">
      <dgm:prSet presAssocID="{51958AE2-1871-8E44-B86B-0E258E2AB8C6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9EDF5C-2E57-9D42-9005-EFF53DC36928}" type="pres">
      <dgm:prSet presAssocID="{85703ABA-98FD-AE4C-8C08-E381F475FA5D}" presName="spacer" presStyleCnt="0"/>
      <dgm:spPr>
        <a:sp3d>
          <a:bevelT/>
        </a:sp3d>
      </dgm:spPr>
    </dgm:pt>
    <dgm:pt modelId="{7345270C-915F-B44D-8590-79503971ABC9}" type="pres">
      <dgm:prSet presAssocID="{B966A51A-CAB5-D245-975C-78CAA2564972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59898F-00A9-9A4E-BD30-EE38FE33C020}" type="pres">
      <dgm:prSet presAssocID="{714A90C5-CBB2-BE45-B5DD-387BD4AA4EA8}" presName="spacer" presStyleCnt="0"/>
      <dgm:spPr>
        <a:sp3d>
          <a:bevelT/>
        </a:sp3d>
      </dgm:spPr>
    </dgm:pt>
    <dgm:pt modelId="{97EB6FBB-AE5B-BD48-B0A0-DDBF8360A3AF}" type="pres">
      <dgm:prSet presAssocID="{8D21F79B-EB56-9F45-BE9A-8BE27020AB46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EA21FCA-9EBD-D24E-9B75-CCE658DADB98}" type="presOf" srcId="{55553589-02D5-BA4C-BB72-DA4BDB3CE8B6}" destId="{FC7B97CF-3DF7-0E4E-87AB-F77CD51189CC}" srcOrd="0" destOrd="0" presId="urn:microsoft.com/office/officeart/2005/8/layout/vList2"/>
    <dgm:cxn modelId="{37E5A3DE-DD69-1D4E-8EC1-4846BC501F8B}" srcId="{76613D98-E70D-4547-9C32-E900C222B833}" destId="{B966A51A-CAB5-D245-975C-78CAA2564972}" srcOrd="4" destOrd="0" parTransId="{7D7C4BEA-22F8-3846-9AB6-CEDE1BCE01BC}" sibTransId="{714A90C5-CBB2-BE45-B5DD-387BD4AA4EA8}"/>
    <dgm:cxn modelId="{8ECF1D98-FBA4-004F-B87E-363E201F6317}" srcId="{76613D98-E70D-4547-9C32-E900C222B833}" destId="{51958AE2-1871-8E44-B86B-0E258E2AB8C6}" srcOrd="3" destOrd="0" parTransId="{05412DD1-1348-D745-B551-329000231720}" sibTransId="{85703ABA-98FD-AE4C-8C08-E381F475FA5D}"/>
    <dgm:cxn modelId="{703241AF-578D-DF48-A3AB-59761BD8E7D7}" srcId="{76613D98-E70D-4547-9C32-E900C222B833}" destId="{8D21F79B-EB56-9F45-BE9A-8BE27020AB46}" srcOrd="5" destOrd="0" parTransId="{6A80848D-FC09-A046-80A7-B52B0A8C48C5}" sibTransId="{FB9CB407-67AB-AD41-B6C6-231A44032A37}"/>
    <dgm:cxn modelId="{2A4292A4-D27B-DC42-AE48-E0693F761A85}" srcId="{76613D98-E70D-4547-9C32-E900C222B833}" destId="{0D0834F5-2E84-F344-B551-F56B4C094E74}" srcOrd="1" destOrd="0" parTransId="{6EFC218A-BC58-CE45-832E-5538BDCC5C0C}" sibTransId="{1069F653-130D-1C44-9D17-5D1A1ACD2887}"/>
    <dgm:cxn modelId="{0580C0C1-0878-B44C-80B0-FAE0189BF310}" srcId="{76613D98-E70D-4547-9C32-E900C222B833}" destId="{9F3783A1-995C-EA4D-A7E2-8A859ADB4285}" srcOrd="0" destOrd="0" parTransId="{D29DB771-4166-D84B-8303-4603F4B9A0DC}" sibTransId="{2DF7B92C-C859-2048-8C49-EA63F4425E57}"/>
    <dgm:cxn modelId="{9A51320B-DA1D-4C4D-B2DF-D4F9CF247855}" type="presOf" srcId="{8D21F79B-EB56-9F45-BE9A-8BE27020AB46}" destId="{97EB6FBB-AE5B-BD48-B0A0-DDBF8360A3AF}" srcOrd="0" destOrd="0" presId="urn:microsoft.com/office/officeart/2005/8/layout/vList2"/>
    <dgm:cxn modelId="{5FF7CC57-679C-974F-8073-547EC47BE726}" type="presOf" srcId="{0D0834F5-2E84-F344-B551-F56B4C094E74}" destId="{3A680C8C-7C3A-8940-A4C8-63DE21B294BC}" srcOrd="0" destOrd="0" presId="urn:microsoft.com/office/officeart/2005/8/layout/vList2"/>
    <dgm:cxn modelId="{DF8C386F-75FC-F94A-8318-E0CE0EE1CFF2}" srcId="{76613D98-E70D-4547-9C32-E900C222B833}" destId="{55553589-02D5-BA4C-BB72-DA4BDB3CE8B6}" srcOrd="2" destOrd="0" parTransId="{77911B5D-C80B-0749-81A4-E61731DD0078}" sibTransId="{905CB894-2A9E-274D-898C-B2564647F550}"/>
    <dgm:cxn modelId="{6F3B5C92-1F4F-2448-92FD-0F21CB33E114}" type="presOf" srcId="{51958AE2-1871-8E44-B86B-0E258E2AB8C6}" destId="{C133E136-DBA7-5E4A-842A-E0B22D19EA8F}" srcOrd="0" destOrd="0" presId="urn:microsoft.com/office/officeart/2005/8/layout/vList2"/>
    <dgm:cxn modelId="{FCC1C81F-38D7-9B45-85AA-AAACE3269070}" type="presOf" srcId="{76613D98-E70D-4547-9C32-E900C222B833}" destId="{76049487-3C4D-804F-8A4A-6D5961C8F716}" srcOrd="0" destOrd="0" presId="urn:microsoft.com/office/officeart/2005/8/layout/vList2"/>
    <dgm:cxn modelId="{611EBC3F-7570-9C4B-B477-1B4480080598}" type="presOf" srcId="{B966A51A-CAB5-D245-975C-78CAA2564972}" destId="{7345270C-915F-B44D-8590-79503971ABC9}" srcOrd="0" destOrd="0" presId="urn:microsoft.com/office/officeart/2005/8/layout/vList2"/>
    <dgm:cxn modelId="{56EFFD22-1AA8-2847-A07E-4ED25E20AAB7}" type="presOf" srcId="{9F3783A1-995C-EA4D-A7E2-8A859ADB4285}" destId="{C48CFAF1-1211-4C4A-82EA-88183D90529B}" srcOrd="0" destOrd="0" presId="urn:microsoft.com/office/officeart/2005/8/layout/vList2"/>
    <dgm:cxn modelId="{29A9491D-4193-2140-AFDC-9BE260E35946}" type="presParOf" srcId="{76049487-3C4D-804F-8A4A-6D5961C8F716}" destId="{C48CFAF1-1211-4C4A-82EA-88183D90529B}" srcOrd="0" destOrd="0" presId="urn:microsoft.com/office/officeart/2005/8/layout/vList2"/>
    <dgm:cxn modelId="{80F0D9B5-88A0-2840-AEF7-B00FDC09C919}" type="presParOf" srcId="{76049487-3C4D-804F-8A4A-6D5961C8F716}" destId="{B17BC5D9-77CF-C14B-BC7E-B736E47926BC}" srcOrd="1" destOrd="0" presId="urn:microsoft.com/office/officeart/2005/8/layout/vList2"/>
    <dgm:cxn modelId="{F8BB1195-E738-DF4F-90B5-0D636478B195}" type="presParOf" srcId="{76049487-3C4D-804F-8A4A-6D5961C8F716}" destId="{3A680C8C-7C3A-8940-A4C8-63DE21B294BC}" srcOrd="2" destOrd="0" presId="urn:microsoft.com/office/officeart/2005/8/layout/vList2"/>
    <dgm:cxn modelId="{541A4983-A341-2E4B-97CF-19904AA05774}" type="presParOf" srcId="{76049487-3C4D-804F-8A4A-6D5961C8F716}" destId="{97F08DE5-688C-544A-A57A-19936E6575AB}" srcOrd="3" destOrd="0" presId="urn:microsoft.com/office/officeart/2005/8/layout/vList2"/>
    <dgm:cxn modelId="{3A20E635-B500-3540-A75D-DF7EC2F17919}" type="presParOf" srcId="{76049487-3C4D-804F-8A4A-6D5961C8F716}" destId="{FC7B97CF-3DF7-0E4E-87AB-F77CD51189CC}" srcOrd="4" destOrd="0" presId="urn:microsoft.com/office/officeart/2005/8/layout/vList2"/>
    <dgm:cxn modelId="{8DA7E8A0-EA56-FF4E-BE76-EB6F0DC25861}" type="presParOf" srcId="{76049487-3C4D-804F-8A4A-6D5961C8F716}" destId="{63C3E94A-031B-6547-B7CF-048F9819D278}" srcOrd="5" destOrd="0" presId="urn:microsoft.com/office/officeart/2005/8/layout/vList2"/>
    <dgm:cxn modelId="{5966C84E-6453-8E41-98C4-CC6BAD369DBC}" type="presParOf" srcId="{76049487-3C4D-804F-8A4A-6D5961C8F716}" destId="{C133E136-DBA7-5E4A-842A-E0B22D19EA8F}" srcOrd="6" destOrd="0" presId="urn:microsoft.com/office/officeart/2005/8/layout/vList2"/>
    <dgm:cxn modelId="{2E1BEDE1-BE36-FA44-8D35-D7905578EC8D}" type="presParOf" srcId="{76049487-3C4D-804F-8A4A-6D5961C8F716}" destId="{B09EDF5C-2E57-9D42-9005-EFF53DC36928}" srcOrd="7" destOrd="0" presId="urn:microsoft.com/office/officeart/2005/8/layout/vList2"/>
    <dgm:cxn modelId="{D717282B-183D-2A44-96D5-935AD81E87C2}" type="presParOf" srcId="{76049487-3C4D-804F-8A4A-6D5961C8F716}" destId="{7345270C-915F-B44D-8590-79503971ABC9}" srcOrd="8" destOrd="0" presId="urn:microsoft.com/office/officeart/2005/8/layout/vList2"/>
    <dgm:cxn modelId="{18713201-899F-D64A-B5DC-6DF9A93061A7}" type="presParOf" srcId="{76049487-3C4D-804F-8A4A-6D5961C8F716}" destId="{0959898F-00A9-9A4E-BD30-EE38FE33C020}" srcOrd="9" destOrd="0" presId="urn:microsoft.com/office/officeart/2005/8/layout/vList2"/>
    <dgm:cxn modelId="{1E0BFF77-7237-EB4C-A10D-1271EA23E18C}" type="presParOf" srcId="{76049487-3C4D-804F-8A4A-6D5961C8F716}" destId="{97EB6FBB-AE5B-BD48-B0A0-DDBF8360A3AF}" srcOrd="10" destOrd="0" presId="urn:microsoft.com/office/officeart/2005/8/layout/vList2"/>
  </dgm:cxnLst>
  <dgm:bg>
    <a:effectLst>
      <a:glow rad="101600">
        <a:schemeClr val="accent5">
          <a:alpha val="75000"/>
        </a:schemeClr>
      </a:glow>
    </a:effectLst>
  </dgm:bg>
  <dgm:whole>
    <a:effectLst>
      <a:reflection blurRad="6350" stA="50000" endA="300" endPos="90000" dir="5400000" sy="-100000" algn="bl" rotWithShape="0"/>
    </a:effectLst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CB7A588-357E-3A48-AAAE-6355231C663C}">
      <dsp:nvSpPr>
        <dsp:cNvPr id="0" name=""/>
        <dsp:cNvSpPr/>
      </dsp:nvSpPr>
      <dsp:spPr>
        <a:xfrm>
          <a:off x="0" y="0"/>
          <a:ext cx="8704817" cy="442012"/>
        </a:xfrm>
        <a:prstGeom prst="rect">
          <a:avLst/>
        </a:prstGeom>
        <a:gradFill flip="none" rotWithShape="1">
          <a:gsLst>
            <a:gs pos="1000">
              <a:schemeClr val="accent4">
                <a:lumMod val="60000"/>
                <a:lumOff val="40000"/>
              </a:schemeClr>
            </a:gs>
            <a:gs pos="100000">
              <a:schemeClr val="accent4">
                <a:lumMod val="75000"/>
                <a:alpha val="48000"/>
              </a:schemeClr>
            </a:gs>
          </a:gsLst>
          <a:lin ang="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dirty="0" smtClean="0"/>
            <a:t>DUT - </a:t>
          </a:r>
          <a:r>
            <a:rPr lang="en-US" sz="1400" b="1" i="1" kern="1200" dirty="0" smtClean="0">
              <a:solidFill>
                <a:srgbClr val="660066"/>
              </a:solidFill>
            </a:rPr>
            <a:t>highly diverse population of students </a:t>
          </a:r>
          <a:r>
            <a:rPr lang="en-US" sz="1400" b="1" i="1" kern="1200" dirty="0" smtClean="0">
              <a:solidFill>
                <a:srgbClr val="403152"/>
              </a:solidFill>
            </a:rPr>
            <a:t>- </a:t>
          </a:r>
          <a:r>
            <a:rPr lang="en-US" sz="1400" b="1" i="1" kern="1200" dirty="0" smtClean="0"/>
            <a:t>extends from the more affluent to those of low socio-economic status. </a:t>
          </a:r>
          <a:endParaRPr lang="en-US" sz="1400" b="1" i="1" kern="1200" dirty="0"/>
        </a:p>
      </dsp:txBody>
      <dsp:txXfrm>
        <a:off x="0" y="0"/>
        <a:ext cx="8704817" cy="442012"/>
      </dsp:txXfrm>
    </dsp:sp>
    <dsp:sp modelId="{BE2A1BC4-58DF-164B-9C08-B19093FA956A}">
      <dsp:nvSpPr>
        <dsp:cNvPr id="0" name=""/>
        <dsp:cNvSpPr/>
      </dsp:nvSpPr>
      <dsp:spPr>
        <a:xfrm>
          <a:off x="0" y="698790"/>
          <a:ext cx="2616547" cy="1081773"/>
        </a:xfrm>
        <a:prstGeom prst="rect">
          <a:avLst/>
        </a:prstGeom>
        <a:gradFill flip="none" rotWithShape="1">
          <a:gsLst>
            <a:gs pos="1000">
              <a:schemeClr val="accent4">
                <a:lumMod val="60000"/>
                <a:lumOff val="40000"/>
              </a:schemeClr>
            </a:gs>
            <a:gs pos="100000">
              <a:schemeClr val="accent4">
                <a:lumMod val="75000"/>
                <a:alpha val="48000"/>
              </a:schemeClr>
            </a:gs>
          </a:gsLst>
          <a:lin ang="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dirty="0" smtClean="0"/>
            <a:t>Affluent </a:t>
          </a:r>
          <a:r>
            <a:rPr lang="en-US" sz="1400" b="1" i="1" kern="1200" dirty="0" smtClean="0">
              <a:solidFill>
                <a:srgbClr val="660066"/>
              </a:solidFill>
            </a:rPr>
            <a:t>-  entire lives surrounded by and using all the tools and toys of the digital age  +  Web 2.0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i="1" kern="1200" dirty="0" smtClean="0"/>
            <a:t>(</a:t>
          </a:r>
          <a:r>
            <a:rPr lang="en-US" sz="1100" b="1" i="1" kern="1200" dirty="0" err="1" smtClean="0"/>
            <a:t>Prensky</a:t>
          </a:r>
          <a:r>
            <a:rPr lang="en-US" sz="1100" b="1" i="1" kern="1200" dirty="0" smtClean="0"/>
            <a:t>, 2001)</a:t>
          </a:r>
          <a:endParaRPr lang="en-US" sz="1100" b="1" i="1" kern="1200" dirty="0"/>
        </a:p>
      </dsp:txBody>
      <dsp:txXfrm>
        <a:off x="0" y="698790"/>
        <a:ext cx="2616547" cy="1081773"/>
      </dsp:txXfrm>
    </dsp:sp>
    <dsp:sp modelId="{1FF4DE37-14BD-074B-897D-5ACB7B924BC0}">
      <dsp:nvSpPr>
        <dsp:cNvPr id="0" name=""/>
        <dsp:cNvSpPr/>
      </dsp:nvSpPr>
      <dsp:spPr>
        <a:xfrm>
          <a:off x="5804223" y="538815"/>
          <a:ext cx="2900595" cy="1188416"/>
        </a:xfrm>
        <a:prstGeom prst="rect">
          <a:avLst/>
        </a:prstGeom>
        <a:gradFill flip="none" rotWithShape="1">
          <a:gsLst>
            <a:gs pos="1000">
              <a:schemeClr val="accent4">
                <a:lumMod val="60000"/>
                <a:lumOff val="40000"/>
              </a:schemeClr>
            </a:gs>
            <a:gs pos="100000">
              <a:schemeClr val="accent4">
                <a:lumMod val="75000"/>
                <a:alpha val="48000"/>
              </a:schemeClr>
            </a:gs>
          </a:gsLst>
          <a:lin ang="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i="1" u="sng" kern="1200" dirty="0" smtClean="0"/>
            <a:t>“</a:t>
          </a:r>
          <a:r>
            <a:rPr lang="en-US" sz="1300" b="1" i="1" u="sng" kern="1200" cap="all" dirty="0" smtClean="0"/>
            <a:t>digital native</a:t>
          </a:r>
          <a:r>
            <a:rPr lang="en-US" sz="1300" b="1" i="1" u="sng" kern="1200" dirty="0" smtClean="0"/>
            <a:t>”</a:t>
          </a:r>
        </a:p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i="1" kern="1200" dirty="0" smtClean="0">
              <a:solidFill>
                <a:srgbClr val="660066"/>
              </a:solidFill>
            </a:rPr>
            <a:t>&gt; 20,000 hrs </a:t>
          </a:r>
          <a:r>
            <a:rPr lang="en-US" sz="1300" b="1" i="1" kern="1200" dirty="0" smtClean="0"/>
            <a:t>watching </a:t>
          </a:r>
          <a:r>
            <a:rPr lang="en-US" sz="1300" b="1" i="1" kern="1200" dirty="0" smtClean="0">
              <a:solidFill>
                <a:srgbClr val="660066"/>
              </a:solidFill>
            </a:rPr>
            <a:t>TV</a:t>
          </a:r>
        </a:p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i="1" kern="1200" dirty="0" smtClean="0">
              <a:solidFill>
                <a:srgbClr val="660066"/>
              </a:solidFill>
            </a:rPr>
            <a:t>&gt; 10,000 hrs </a:t>
          </a:r>
          <a:r>
            <a:rPr lang="en-US" sz="1300" b="1" i="1" kern="1200" dirty="0" smtClean="0"/>
            <a:t>playing </a:t>
          </a:r>
          <a:r>
            <a:rPr lang="en-US" sz="1300" b="1" i="1" kern="1200" dirty="0" smtClean="0">
              <a:solidFill>
                <a:srgbClr val="660066"/>
              </a:solidFill>
            </a:rPr>
            <a:t>video games </a:t>
          </a:r>
        </a:p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i="1" kern="1200" dirty="0" smtClean="0">
              <a:solidFill>
                <a:srgbClr val="660066"/>
              </a:solidFill>
            </a:rPr>
            <a:t>&lt; 5,000 hrs </a:t>
          </a:r>
          <a:r>
            <a:rPr lang="en-US" sz="1300" b="1" i="1" kern="1200" dirty="0" smtClean="0"/>
            <a:t>of their lives  </a:t>
          </a:r>
          <a:r>
            <a:rPr lang="en-US" sz="1300" b="1" i="1" kern="1200" dirty="0" smtClean="0">
              <a:solidFill>
                <a:srgbClr val="660066"/>
              </a:solidFill>
            </a:rPr>
            <a:t>reading</a:t>
          </a:r>
        </a:p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i="1" kern="1200" dirty="0" smtClean="0">
              <a:solidFill>
                <a:srgbClr val="403152"/>
              </a:solidFill>
            </a:rPr>
            <a:t>   </a:t>
          </a:r>
          <a:endParaRPr lang="en-US" sz="1300" b="1" i="1" kern="1200" dirty="0"/>
        </a:p>
      </dsp:txBody>
      <dsp:txXfrm>
        <a:off x="5804223" y="538815"/>
        <a:ext cx="2900595" cy="1188416"/>
      </dsp:txXfrm>
    </dsp:sp>
    <dsp:sp modelId="{5B946C0B-58ED-B247-B13B-D57FFE707AF5}">
      <dsp:nvSpPr>
        <dsp:cNvPr id="0" name=""/>
        <dsp:cNvSpPr/>
      </dsp:nvSpPr>
      <dsp:spPr>
        <a:xfrm>
          <a:off x="299610" y="1998588"/>
          <a:ext cx="8072737" cy="969292"/>
        </a:xfrm>
        <a:prstGeom prst="rect">
          <a:avLst/>
        </a:prstGeom>
        <a:gradFill flip="none" rotWithShape="1">
          <a:gsLst>
            <a:gs pos="1000">
              <a:schemeClr val="accent4">
                <a:lumMod val="60000"/>
                <a:lumOff val="40000"/>
              </a:schemeClr>
            </a:gs>
            <a:gs pos="100000">
              <a:schemeClr val="accent4">
                <a:lumMod val="75000"/>
                <a:alpha val="48000"/>
              </a:schemeClr>
            </a:gs>
          </a:gsLst>
          <a:lin ang="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dirty="0" smtClean="0">
              <a:solidFill>
                <a:srgbClr val="660066"/>
              </a:solidFill>
            </a:rPr>
            <a:t>DISADVANTAGED</a:t>
          </a:r>
          <a:r>
            <a:rPr lang="en-US" sz="1400" b="1" i="1" kern="1200" dirty="0" smtClean="0">
              <a:solidFill>
                <a:schemeClr val="bg1"/>
              </a:solidFill>
            </a:rPr>
            <a:t>  students  </a:t>
          </a:r>
          <a:r>
            <a:rPr lang="en-US" sz="1400" b="1" i="1" kern="1200" dirty="0" smtClean="0"/>
            <a:t>- </a:t>
          </a:r>
          <a:r>
            <a:rPr lang="en-US" sz="1400" b="1" i="1" kern="1200" dirty="0" smtClean="0">
              <a:solidFill>
                <a:srgbClr val="660066"/>
              </a:solidFill>
            </a:rPr>
            <a:t>NO ACCESS, NO BENEFITS, SENSE OF FEAR  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dirty="0" smtClean="0">
              <a:solidFill>
                <a:schemeClr val="bg1"/>
              </a:solidFill>
            </a:rPr>
            <a:t>BUT…..</a:t>
          </a:r>
          <a:r>
            <a:rPr lang="en-US" sz="1400" b="1" i="1" kern="1200" dirty="0" smtClean="0">
              <a:solidFill>
                <a:srgbClr val="660066"/>
              </a:solidFill>
            </a:rPr>
            <a:t>embraced the mobile technologies </a:t>
          </a:r>
          <a:r>
            <a:rPr lang="en-US" sz="1400" b="1" i="1" kern="1200" dirty="0" smtClean="0">
              <a:solidFill>
                <a:schemeClr val="bg1"/>
              </a:solidFill>
            </a:rPr>
            <a:t>with a greater sense of security.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dirty="0" smtClean="0">
              <a:solidFill>
                <a:srgbClr val="403152"/>
              </a:solidFill>
            </a:rPr>
            <a:t> </a:t>
          </a:r>
          <a:r>
            <a:rPr lang="en-US" sz="1400" b="1" i="1" kern="1200" dirty="0" smtClean="0">
              <a:solidFill>
                <a:srgbClr val="FFFFFF"/>
              </a:solidFill>
            </a:rPr>
            <a:t>“And this is the  </a:t>
          </a:r>
          <a:r>
            <a:rPr lang="en-US" sz="1400" b="1" i="1" kern="1200" dirty="0" smtClean="0">
              <a:solidFill>
                <a:srgbClr val="FFFFFF"/>
              </a:solidFill>
            </a:rPr>
            <a:t>relevance of </a:t>
          </a:r>
          <a:r>
            <a:rPr lang="en-US" sz="1400" b="1" i="1" kern="1200" dirty="0" err="1" smtClean="0">
              <a:solidFill>
                <a:srgbClr val="FFFFFF"/>
              </a:solidFill>
            </a:rPr>
            <a:t>m</a:t>
          </a:r>
          <a:r>
            <a:rPr lang="en-US" sz="1400" b="1" i="1" kern="1200" dirty="0" smtClean="0">
              <a:solidFill>
                <a:srgbClr val="FFFFFF"/>
              </a:solidFill>
            </a:rPr>
            <a:t>-learning for Africa…..majority of learners in Africa are without infrastructure for access</a:t>
          </a:r>
          <a:r>
            <a:rPr lang="en-US" sz="1400" b="1" i="1" kern="1200" dirty="0" smtClean="0"/>
            <a:t>.”  </a:t>
          </a:r>
          <a:r>
            <a:rPr lang="en-US" sz="1100" b="1" i="1" kern="1200" dirty="0" smtClean="0"/>
            <a:t>(Brown, 2005)</a:t>
          </a:r>
          <a:endParaRPr lang="en-US" sz="1400" b="1" i="1" kern="1200" dirty="0">
            <a:solidFill>
              <a:srgbClr val="403152"/>
            </a:solidFill>
          </a:endParaRPr>
        </a:p>
      </dsp:txBody>
      <dsp:txXfrm>
        <a:off x="299610" y="1998588"/>
        <a:ext cx="8072737" cy="969292"/>
      </dsp:txXfrm>
    </dsp:sp>
    <dsp:sp modelId="{89C54451-40A9-5949-9D7D-6726DBC33ED1}">
      <dsp:nvSpPr>
        <dsp:cNvPr id="0" name=""/>
        <dsp:cNvSpPr/>
      </dsp:nvSpPr>
      <dsp:spPr>
        <a:xfrm rot="10800000" flipV="1">
          <a:off x="0" y="3108975"/>
          <a:ext cx="8704817" cy="399633"/>
        </a:xfrm>
        <a:prstGeom prst="rect">
          <a:avLst/>
        </a:prstGeom>
        <a:gradFill flip="none" rotWithShape="1">
          <a:gsLst>
            <a:gs pos="1000">
              <a:schemeClr val="accent4">
                <a:lumMod val="60000"/>
                <a:lumOff val="40000"/>
              </a:schemeClr>
            </a:gs>
            <a:gs pos="100000">
              <a:schemeClr val="accent4">
                <a:lumMod val="75000"/>
                <a:alpha val="48000"/>
              </a:schemeClr>
            </a:gs>
          </a:gsLst>
          <a:lin ang="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dirty="0" smtClean="0">
              <a:solidFill>
                <a:srgbClr val="660066"/>
              </a:solidFill>
            </a:rPr>
            <a:t>Mobile learning or Podcasting</a:t>
          </a:r>
          <a:r>
            <a:rPr lang="en-US" sz="1400" b="1" i="1" kern="1200" dirty="0" smtClean="0"/>
            <a:t>, in particular, </a:t>
          </a:r>
          <a:r>
            <a:rPr lang="en-US" sz="1400" b="1" i="1" kern="1200" cap="all" dirty="0" smtClean="0"/>
            <a:t>seems </a:t>
          </a:r>
          <a:r>
            <a:rPr lang="en-US" sz="1400" b="1" i="1" kern="1200" cap="all" dirty="0" smtClean="0">
              <a:solidFill>
                <a:srgbClr val="660066"/>
              </a:solidFill>
            </a:rPr>
            <a:t>set </a:t>
          </a:r>
          <a:r>
            <a:rPr lang="en-US" sz="1400" b="1" i="1" kern="1200" dirty="0" smtClean="0">
              <a:solidFill>
                <a:srgbClr val="660066"/>
              </a:solidFill>
            </a:rPr>
            <a:t>to address the diversity among the student</a:t>
          </a:r>
          <a:r>
            <a:rPr lang="en-US" sz="1400" b="1" i="1" kern="1200" dirty="0" smtClean="0">
              <a:solidFill>
                <a:srgbClr val="403152"/>
              </a:solidFill>
            </a:rPr>
            <a:t>s </a:t>
          </a:r>
          <a:r>
            <a:rPr lang="en-US" sz="1400" b="1" i="1" kern="1200" dirty="0" smtClean="0">
              <a:solidFill>
                <a:schemeClr val="bg1"/>
              </a:solidFill>
            </a:rPr>
            <a:t>at DUT</a:t>
          </a:r>
          <a:r>
            <a:rPr lang="en-US" sz="1400" b="1" i="1" kern="1200" dirty="0" smtClean="0"/>
            <a:t>. </a:t>
          </a:r>
          <a:endParaRPr lang="en-US" sz="1400" b="1" i="1" kern="1200" dirty="0"/>
        </a:p>
      </dsp:txBody>
      <dsp:txXfrm rot="10800000" flipV="1">
        <a:off x="0" y="3108975"/>
        <a:ext cx="8704817" cy="399633"/>
      </dsp:txXfrm>
    </dsp:sp>
    <dsp:sp modelId="{36B24D39-BB7D-884B-82D9-493CFD4093AE}">
      <dsp:nvSpPr>
        <dsp:cNvPr id="0" name=""/>
        <dsp:cNvSpPr/>
      </dsp:nvSpPr>
      <dsp:spPr>
        <a:xfrm>
          <a:off x="2639111" y="3973599"/>
          <a:ext cx="3513444" cy="1043138"/>
        </a:xfrm>
        <a:prstGeom prst="rect">
          <a:avLst/>
        </a:prstGeom>
        <a:gradFill flip="none" rotWithShape="1">
          <a:gsLst>
            <a:gs pos="1000">
              <a:schemeClr val="accent4">
                <a:lumMod val="60000"/>
                <a:lumOff val="40000"/>
              </a:schemeClr>
            </a:gs>
            <a:gs pos="100000">
              <a:schemeClr val="accent4">
                <a:lumMod val="75000"/>
                <a:alpha val="48000"/>
              </a:schemeClr>
            </a:gs>
          </a:gsLst>
          <a:lin ang="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solidFill>
                <a:srgbClr val="FFFFFF"/>
              </a:solidFill>
            </a:rPr>
            <a:t>  Provide learning opportunities   </a:t>
          </a:r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solidFill>
                <a:srgbClr val="660066"/>
              </a:solidFill>
            </a:rPr>
            <a:t>“ON THE GO” </a:t>
          </a:r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solidFill>
                <a:srgbClr val="660066"/>
              </a:solidFill>
            </a:rPr>
            <a:t> “</a:t>
          </a:r>
          <a:r>
            <a:rPr lang="en-US" sz="1600" b="1" i="1" kern="1200" cap="all" dirty="0" smtClean="0">
              <a:solidFill>
                <a:srgbClr val="660066"/>
              </a:solidFill>
            </a:rPr>
            <a:t>NO infrastructure or access”</a:t>
          </a:r>
          <a:endParaRPr lang="en-US" sz="1600" b="1" i="1" kern="1200" cap="all" dirty="0">
            <a:solidFill>
              <a:srgbClr val="660066"/>
            </a:solidFill>
          </a:endParaRPr>
        </a:p>
      </dsp:txBody>
      <dsp:txXfrm>
        <a:off x="2639111" y="3973599"/>
        <a:ext cx="3513444" cy="104313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8D5791C-91F6-9B4E-9B28-B367493ED93C}">
      <dsp:nvSpPr>
        <dsp:cNvPr id="0" name=""/>
        <dsp:cNvSpPr/>
      </dsp:nvSpPr>
      <dsp:spPr>
        <a:xfrm>
          <a:off x="177362" y="0"/>
          <a:ext cx="3935646" cy="1281235"/>
        </a:xfrm>
        <a:prstGeom prst="rect">
          <a:avLst/>
        </a:prstGeom>
        <a:gradFill flip="none" rotWithShape="1">
          <a:gsLst>
            <a:gs pos="1000">
              <a:schemeClr val="accent4">
                <a:lumMod val="60000"/>
                <a:lumOff val="40000"/>
              </a:schemeClr>
            </a:gs>
            <a:gs pos="100000">
              <a:schemeClr val="accent4">
                <a:lumMod val="75000"/>
                <a:alpha val="48000"/>
              </a:schemeClr>
            </a:gs>
          </a:gsLst>
          <a:lin ang="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dirty="0" smtClean="0">
              <a:solidFill>
                <a:schemeClr val="bg1"/>
              </a:solidFill>
            </a:rPr>
            <a:t>Other challenges</a:t>
          </a:r>
          <a:r>
            <a:rPr lang="en-US" sz="1400" b="1" i="1" kern="1200" dirty="0" smtClean="0"/>
            <a:t> - </a:t>
          </a:r>
          <a:r>
            <a:rPr lang="en-US" sz="1400" b="1" i="1" kern="1200" dirty="0" smtClean="0">
              <a:solidFill>
                <a:srgbClr val="660066"/>
              </a:solidFill>
            </a:rPr>
            <a:t>2</a:t>
          </a:r>
          <a:r>
            <a:rPr lang="en-US" sz="1400" b="1" i="1" kern="1200" baseline="30000" dirty="0" smtClean="0">
              <a:solidFill>
                <a:srgbClr val="660066"/>
              </a:solidFill>
            </a:rPr>
            <a:t>nd</a:t>
          </a:r>
          <a:r>
            <a:rPr lang="en-US" sz="1400" b="1" i="1" kern="1200" dirty="0" smtClean="0">
              <a:solidFill>
                <a:srgbClr val="660066"/>
              </a:solidFill>
            </a:rPr>
            <a:t> language students, missed lectures</a:t>
          </a:r>
          <a:endParaRPr lang="en-US" sz="1400" b="1" i="1" kern="1200" dirty="0" smtClean="0"/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cap="all" dirty="0" smtClean="0"/>
            <a:t>Solution</a:t>
          </a:r>
          <a:r>
            <a:rPr lang="en-US" sz="1400" b="1" i="1" kern="1200" dirty="0" smtClean="0"/>
            <a:t> – provide opportunity for repeating the learning event.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dirty="0" smtClean="0">
              <a:solidFill>
                <a:srgbClr val="660066"/>
              </a:solidFill>
            </a:rPr>
            <a:t>Promotes self-paced, self-directed learning</a:t>
          </a:r>
          <a:endParaRPr lang="en-US" sz="1400" b="1" i="1" kern="1200" dirty="0">
            <a:solidFill>
              <a:srgbClr val="660066"/>
            </a:solidFill>
          </a:endParaRPr>
        </a:p>
      </dsp:txBody>
      <dsp:txXfrm>
        <a:off x="177362" y="0"/>
        <a:ext cx="3935646" cy="1281235"/>
      </dsp:txXfrm>
    </dsp:sp>
    <dsp:sp modelId="{B99F1E95-B063-FC4C-AC76-FFF5EADF4372}">
      <dsp:nvSpPr>
        <dsp:cNvPr id="0" name=""/>
        <dsp:cNvSpPr/>
      </dsp:nvSpPr>
      <dsp:spPr>
        <a:xfrm>
          <a:off x="4464448" y="0"/>
          <a:ext cx="4212340" cy="1247641"/>
        </a:xfrm>
        <a:prstGeom prst="rect">
          <a:avLst/>
        </a:prstGeom>
        <a:gradFill rotWithShape="0">
          <a:gsLst>
            <a:gs pos="0">
              <a:schemeClr val="accent4">
                <a:lumMod val="60000"/>
                <a:lumOff val="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  <a:gs pos="99000">
              <a:schemeClr val="accent4">
                <a:lumMod val="60000"/>
                <a:lumOff val="4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dirty="0" smtClean="0"/>
            <a:t>Radiographic Pathology II -  </a:t>
          </a:r>
          <a:r>
            <a:rPr lang="en-US" sz="1400" b="1" i="1" kern="1200" dirty="0" smtClean="0">
              <a:solidFill>
                <a:schemeClr val="bg1"/>
              </a:solidFill>
            </a:rPr>
            <a:t>many podcasts available on YOUTUBE  - ? appropriateness  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cap="all" dirty="0" smtClean="0">
              <a:solidFill>
                <a:srgbClr val="FFFFFF"/>
              </a:solidFill>
            </a:rPr>
            <a:t>Our</a:t>
          </a:r>
          <a:r>
            <a:rPr lang="en-US" sz="1400" b="1" i="1" kern="1200" dirty="0" smtClean="0">
              <a:solidFill>
                <a:srgbClr val="FFFFFF"/>
              </a:solidFill>
            </a:rPr>
            <a:t>  responsib</a:t>
          </a:r>
          <a:r>
            <a:rPr lang="en-US" sz="1400" b="1" i="1" kern="1200" dirty="0" smtClean="0"/>
            <a:t>ility - </a:t>
          </a:r>
          <a:r>
            <a:rPr lang="en-US" sz="1400" b="1" i="1" kern="1200" dirty="0" smtClean="0">
              <a:solidFill>
                <a:srgbClr val="FFFFFF"/>
              </a:solidFill>
            </a:rPr>
            <a:t>content is </a:t>
          </a:r>
          <a:r>
            <a:rPr lang="en-US" sz="1400" b="1" i="1" kern="1200" dirty="0" smtClean="0">
              <a:solidFill>
                <a:srgbClr val="660066"/>
              </a:solidFill>
            </a:rPr>
            <a:t>appropriate, relevant</a:t>
          </a:r>
          <a:r>
            <a:rPr lang="en-US" sz="1400" b="1" i="1" kern="1200" dirty="0" smtClean="0">
              <a:solidFill>
                <a:srgbClr val="FFFFFF"/>
              </a:solidFill>
            </a:rPr>
            <a:t>, </a:t>
          </a:r>
          <a:r>
            <a:rPr lang="en-US" sz="1400" b="1" i="1" kern="1200" dirty="0" smtClean="0">
              <a:solidFill>
                <a:srgbClr val="660066"/>
              </a:solidFill>
            </a:rPr>
            <a:t>enhances one’s lesson plan </a:t>
          </a:r>
          <a:r>
            <a:rPr lang="en-US" sz="1400" b="1" i="1" kern="1200" dirty="0" smtClean="0">
              <a:solidFill>
                <a:srgbClr val="FFFFFF"/>
              </a:solidFill>
            </a:rPr>
            <a:t>and is </a:t>
          </a:r>
          <a:r>
            <a:rPr lang="en-US" sz="1400" b="1" i="1" kern="1200" dirty="0" smtClean="0">
              <a:solidFill>
                <a:srgbClr val="660066"/>
              </a:solidFill>
            </a:rPr>
            <a:t>from a credible source </a:t>
          </a:r>
          <a:endParaRPr lang="en-US" sz="1400" b="1" i="1" kern="1200" dirty="0">
            <a:solidFill>
              <a:srgbClr val="660066"/>
            </a:solidFill>
          </a:endParaRPr>
        </a:p>
      </dsp:txBody>
      <dsp:txXfrm>
        <a:off x="4464448" y="0"/>
        <a:ext cx="4212340" cy="1247641"/>
      </dsp:txXfrm>
    </dsp:sp>
    <dsp:sp modelId="{F2B7B271-3862-404B-8CF1-CC21511DE183}">
      <dsp:nvSpPr>
        <dsp:cNvPr id="0" name=""/>
        <dsp:cNvSpPr/>
      </dsp:nvSpPr>
      <dsp:spPr>
        <a:xfrm>
          <a:off x="199910" y="1597539"/>
          <a:ext cx="1859994" cy="1819350"/>
        </a:xfrm>
        <a:prstGeom prst="rect">
          <a:avLst/>
        </a:prstGeom>
        <a:gradFill rotWithShape="0">
          <a:gsLst>
            <a:gs pos="0">
              <a:schemeClr val="accent4">
                <a:lumMod val="60000"/>
                <a:lumOff val="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  <a:gs pos="99000">
              <a:schemeClr val="accent4">
                <a:lumMod val="60000"/>
                <a:lumOff val="4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u="sng" kern="1200" dirty="0" smtClean="0">
              <a:solidFill>
                <a:schemeClr val="bg1"/>
              </a:solidFill>
            </a:rPr>
            <a:t>MOTTO FOR THIS ERA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dirty="0" smtClean="0">
              <a:solidFill>
                <a:srgbClr val="660066"/>
              </a:solidFill>
            </a:rPr>
            <a:t>"It is no longer what you remember, but how well you can search.” 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i="1" kern="1200" dirty="0" smtClean="0"/>
            <a:t>(http://mlearning2010.wikispaces.com/)</a:t>
          </a:r>
          <a:endParaRPr lang="en-US" sz="1100" b="1" i="1" kern="1200" dirty="0" smtClean="0"/>
        </a:p>
      </dsp:txBody>
      <dsp:txXfrm>
        <a:off x="199910" y="1597539"/>
        <a:ext cx="1859994" cy="1819350"/>
      </dsp:txXfrm>
    </dsp:sp>
    <dsp:sp modelId="{D4FD39A5-1C56-8146-A9E9-613DC5C5FB11}">
      <dsp:nvSpPr>
        <dsp:cNvPr id="0" name=""/>
        <dsp:cNvSpPr/>
      </dsp:nvSpPr>
      <dsp:spPr>
        <a:xfrm>
          <a:off x="6357195" y="1539387"/>
          <a:ext cx="2318890" cy="2035112"/>
        </a:xfrm>
        <a:prstGeom prst="rect">
          <a:avLst/>
        </a:prstGeom>
        <a:gradFill rotWithShape="0">
          <a:gsLst>
            <a:gs pos="0">
              <a:schemeClr val="accent4">
                <a:lumMod val="60000"/>
                <a:lumOff val="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  <a:gs pos="99000">
              <a:schemeClr val="accent4">
                <a:lumMod val="60000"/>
                <a:lumOff val="4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u="sng" kern="1200" dirty="0" smtClean="0"/>
            <a:t>LEARNING OUTCOMES – CXR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dirty="0" smtClean="0"/>
            <a:t>RECOGNISE </a:t>
          </a:r>
          <a:r>
            <a:rPr lang="en-US" sz="1400" b="1" i="1" kern="1200" dirty="0" smtClean="0">
              <a:solidFill>
                <a:srgbClr val="403152"/>
              </a:solidFill>
            </a:rPr>
            <a:t> </a:t>
          </a:r>
          <a:r>
            <a:rPr lang="en-US" sz="1400" b="1" i="1" kern="1200" dirty="0" smtClean="0">
              <a:solidFill>
                <a:srgbClr val="660066"/>
              </a:solidFill>
            </a:rPr>
            <a:t>normal appearances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cap="all" dirty="0" smtClean="0">
              <a:solidFill>
                <a:schemeClr val="bg1"/>
              </a:solidFill>
            </a:rPr>
            <a:t>recognize</a:t>
          </a:r>
          <a:r>
            <a:rPr lang="en-US" sz="1400" b="1" i="1" kern="1200" dirty="0" smtClean="0">
              <a:solidFill>
                <a:srgbClr val="403152"/>
              </a:solidFill>
            </a:rPr>
            <a:t> </a:t>
          </a:r>
          <a:r>
            <a:rPr lang="en-US" sz="1400" b="1" i="1" kern="1200" dirty="0" smtClean="0">
              <a:solidFill>
                <a:srgbClr val="660066"/>
              </a:solidFill>
            </a:rPr>
            <a:t>radiological appearances of common disease processes  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dirty="0" smtClean="0"/>
            <a:t>DEMONSTRATE 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dirty="0" smtClean="0">
              <a:solidFill>
                <a:srgbClr val="660066"/>
              </a:solidFill>
            </a:rPr>
            <a:t>knowledge &amp; skill</a:t>
          </a:r>
          <a:endParaRPr lang="en-US" sz="1400" b="1" i="1" kern="1200" dirty="0">
            <a:solidFill>
              <a:srgbClr val="660066"/>
            </a:solidFill>
          </a:endParaRPr>
        </a:p>
      </dsp:txBody>
      <dsp:txXfrm>
        <a:off x="6357195" y="1539387"/>
        <a:ext cx="2318890" cy="2035112"/>
      </dsp:txXfrm>
    </dsp:sp>
    <dsp:sp modelId="{D38306E1-4212-1C4E-873B-97E27EBE87D8}">
      <dsp:nvSpPr>
        <dsp:cNvPr id="0" name=""/>
        <dsp:cNvSpPr/>
      </dsp:nvSpPr>
      <dsp:spPr>
        <a:xfrm>
          <a:off x="0" y="3868413"/>
          <a:ext cx="3777716" cy="1291495"/>
        </a:xfrm>
        <a:prstGeom prst="rect">
          <a:avLst/>
        </a:prstGeom>
        <a:gradFill rotWithShape="0">
          <a:gsLst>
            <a:gs pos="0">
              <a:schemeClr val="accent4">
                <a:lumMod val="60000"/>
                <a:lumOff val="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  <a:gs pos="99000">
              <a:schemeClr val="accent4">
                <a:lumMod val="60000"/>
                <a:lumOff val="4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dirty="0" smtClean="0"/>
            <a:t> </a:t>
          </a:r>
          <a:r>
            <a:rPr lang="en-US" sz="1400" b="1" i="1" kern="1200" dirty="0" smtClean="0">
              <a:solidFill>
                <a:srgbClr val="660066"/>
              </a:solidFill>
            </a:rPr>
            <a:t>ASSUMPTION</a:t>
          </a:r>
          <a:r>
            <a:rPr lang="en-US" sz="1400" b="1" i="1" kern="1200" dirty="0" smtClean="0"/>
            <a:t> </a:t>
          </a:r>
          <a:r>
            <a:rPr lang="en-US" sz="1400" b="1" i="1" kern="1200" dirty="0" smtClean="0">
              <a:solidFill>
                <a:schemeClr val="bg1"/>
              </a:solidFill>
            </a:rPr>
            <a:t>- Podcasting would be </a:t>
          </a:r>
          <a:r>
            <a:rPr lang="en-US" sz="1400" b="1" i="1" kern="1200" dirty="0" smtClean="0">
              <a:solidFill>
                <a:srgbClr val="660066"/>
              </a:solidFill>
            </a:rPr>
            <a:t>an ideal multimedia tool. 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cap="all" dirty="0" smtClean="0">
              <a:solidFill>
                <a:srgbClr val="660066"/>
              </a:solidFill>
            </a:rPr>
            <a:t>Repetition</a:t>
          </a:r>
          <a:r>
            <a:rPr lang="en-US" sz="1400" b="1" i="1" kern="1200" dirty="0" smtClean="0"/>
            <a:t> of a learning event is the crucial element in the learning process. </a:t>
          </a:r>
          <a:endParaRPr lang="en-US" sz="1400" b="1" i="1" kern="1200" dirty="0"/>
        </a:p>
      </dsp:txBody>
      <dsp:txXfrm>
        <a:off x="0" y="3868413"/>
        <a:ext cx="3777716" cy="1291495"/>
      </dsp:txXfrm>
    </dsp:sp>
    <dsp:sp modelId="{CE0D9D47-35C3-B040-9E37-45E2935CEAF6}">
      <dsp:nvSpPr>
        <dsp:cNvPr id="0" name=""/>
        <dsp:cNvSpPr/>
      </dsp:nvSpPr>
      <dsp:spPr>
        <a:xfrm>
          <a:off x="4774697" y="3874420"/>
          <a:ext cx="4023795" cy="1372386"/>
        </a:xfrm>
        <a:prstGeom prst="rect">
          <a:avLst/>
        </a:prstGeom>
        <a:gradFill rotWithShape="0">
          <a:gsLst>
            <a:gs pos="0">
              <a:schemeClr val="accent4">
                <a:lumMod val="60000"/>
                <a:lumOff val="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  <a:gs pos="99000">
              <a:schemeClr val="accent4">
                <a:lumMod val="60000"/>
                <a:lumOff val="4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u="sng" kern="1200" dirty="0" smtClean="0">
              <a:solidFill>
                <a:srgbClr val="660066"/>
              </a:solidFill>
            </a:rPr>
            <a:t>PURPOSE</a:t>
          </a:r>
          <a:r>
            <a:rPr lang="en-US" sz="1400" b="1" i="1" kern="1200" dirty="0" smtClean="0"/>
            <a:t> 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dirty="0" smtClean="0">
              <a:solidFill>
                <a:srgbClr val="660066"/>
              </a:solidFill>
            </a:rPr>
            <a:t>EXPLOIT</a:t>
          </a:r>
          <a:r>
            <a:rPr lang="en-US" sz="1400" b="1" i="1" kern="1200" dirty="0" smtClean="0">
              <a:solidFill>
                <a:schemeClr val="bg1"/>
              </a:solidFill>
            </a:rPr>
            <a:t> technologies  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cap="none" dirty="0" smtClean="0">
              <a:solidFill>
                <a:srgbClr val="660066"/>
              </a:solidFill>
            </a:rPr>
            <a:t>CLOSE</a:t>
          </a:r>
          <a:r>
            <a:rPr lang="en-US" sz="1400" b="1" i="1" kern="1200" dirty="0" smtClean="0">
              <a:solidFill>
                <a:srgbClr val="660066"/>
              </a:solidFill>
            </a:rPr>
            <a:t> the gaps </a:t>
          </a:r>
          <a:r>
            <a:rPr lang="en-US" sz="1400" b="1" i="1" kern="1200" dirty="0" smtClean="0">
              <a:solidFill>
                <a:schemeClr val="bg1"/>
              </a:solidFill>
            </a:rPr>
            <a:t>in educating our students 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cap="all" dirty="0" smtClean="0">
              <a:solidFill>
                <a:srgbClr val="660066"/>
              </a:solidFill>
            </a:rPr>
            <a:t>ADDRESS </a:t>
          </a:r>
          <a:r>
            <a:rPr lang="en-US" sz="1400" b="1" i="1" kern="1200" dirty="0" smtClean="0">
              <a:solidFill>
                <a:srgbClr val="660066"/>
              </a:solidFill>
            </a:rPr>
            <a:t>the diversity </a:t>
          </a:r>
          <a:r>
            <a:rPr lang="en-US" sz="1400" b="1" i="1" kern="1200" dirty="0" smtClean="0">
              <a:solidFill>
                <a:schemeClr val="bg1"/>
              </a:solidFill>
            </a:rPr>
            <a:t>that exists 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dirty="0" smtClean="0">
              <a:solidFill>
                <a:srgbClr val="660066"/>
              </a:solidFill>
            </a:rPr>
            <a:t>MEET</a:t>
          </a:r>
          <a:r>
            <a:rPr lang="en-US" sz="1400" b="1" i="1" kern="1200" dirty="0" smtClean="0">
              <a:solidFill>
                <a:schemeClr val="bg1"/>
              </a:solidFill>
            </a:rPr>
            <a:t>  them all on the </a:t>
          </a:r>
          <a:r>
            <a:rPr lang="en-US" sz="1400" b="1" i="1" kern="1200" dirty="0" smtClean="0">
              <a:solidFill>
                <a:srgbClr val="660066"/>
              </a:solidFill>
            </a:rPr>
            <a:t>same playing field.</a:t>
          </a:r>
          <a:endParaRPr lang="en-US" sz="1400" b="1" i="1" kern="1200" dirty="0">
            <a:solidFill>
              <a:srgbClr val="660066"/>
            </a:solidFill>
          </a:endParaRPr>
        </a:p>
      </dsp:txBody>
      <dsp:txXfrm>
        <a:off x="4774697" y="3874420"/>
        <a:ext cx="4023795" cy="137238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D2282C2-10BC-504A-B0DE-6DCED77D203E}">
      <dsp:nvSpPr>
        <dsp:cNvPr id="0" name=""/>
        <dsp:cNvSpPr/>
      </dsp:nvSpPr>
      <dsp:spPr>
        <a:xfrm>
          <a:off x="0" y="0"/>
          <a:ext cx="9065786" cy="5199703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5724A87-382D-9245-97D9-6E74C69094E2}">
      <dsp:nvSpPr>
        <dsp:cNvPr id="0" name=""/>
        <dsp:cNvSpPr/>
      </dsp:nvSpPr>
      <dsp:spPr>
        <a:xfrm>
          <a:off x="522743" y="733748"/>
          <a:ext cx="3881451" cy="1866099"/>
        </a:xfrm>
        <a:prstGeom prst="roundRect">
          <a:avLst/>
        </a:prstGeom>
        <a:gradFill flip="none" rotWithShape="1">
          <a:gsLst>
            <a:gs pos="0">
              <a:schemeClr val="accent4">
                <a:lumMod val="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  <a:gs pos="99000">
              <a:schemeClr val="accent4">
                <a:lumMod val="60000"/>
                <a:lumOff val="40000"/>
              </a:schemeClr>
            </a:gs>
          </a:gsLst>
          <a:lin ang="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i="1" kern="1200" dirty="0" smtClean="0">
            <a:solidFill>
              <a:srgbClr val="FFFF00"/>
            </a:solidFill>
          </a:endParaRPr>
        </a:p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dirty="0" smtClean="0">
              <a:solidFill>
                <a:srgbClr val="FFFF00"/>
              </a:solidFill>
            </a:rPr>
            <a:t> </a:t>
          </a:r>
          <a:r>
            <a:rPr lang="en-US" sz="1400" b="1" i="1" kern="1200" cap="all" dirty="0" smtClean="0">
              <a:solidFill>
                <a:srgbClr val="FFFF00"/>
              </a:solidFill>
            </a:rPr>
            <a:t>evaluate</a:t>
          </a:r>
          <a:r>
            <a:rPr lang="en-US" sz="1400" b="1" i="1" kern="1200" dirty="0" smtClean="0">
              <a:solidFill>
                <a:srgbClr val="FFFF00"/>
              </a:solidFill>
            </a:rPr>
            <a:t> the impact of podcasts </a:t>
          </a:r>
          <a:r>
            <a:rPr lang="en-US" sz="1400" b="1" i="1" kern="1200" cap="none" dirty="0" smtClean="0">
              <a:solidFill>
                <a:srgbClr val="FFFF00"/>
              </a:solidFill>
            </a:rPr>
            <a:t> </a:t>
          </a:r>
        </a:p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dirty="0" smtClean="0">
              <a:solidFill>
                <a:srgbClr val="FFFF00"/>
              </a:solidFill>
            </a:rPr>
            <a:t>EXPLORE preparedness for this type of learning  </a:t>
          </a:r>
        </a:p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dirty="0" smtClean="0">
              <a:solidFill>
                <a:srgbClr val="FFFF00"/>
              </a:solidFill>
            </a:rPr>
            <a:t>DETERMINE </a:t>
          </a:r>
          <a:r>
            <a:rPr lang="en-US" sz="1400" b="1" i="1" kern="1200" cap="all" dirty="0" smtClean="0">
              <a:solidFill>
                <a:srgbClr val="FFFF00"/>
              </a:solidFill>
            </a:rPr>
            <a:t>STRENGTHS * WEAKNESSES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dirty="0" smtClean="0">
              <a:solidFill>
                <a:srgbClr val="FFFF00"/>
              </a:solidFill>
            </a:rPr>
            <a:t> </a:t>
          </a:r>
          <a:endParaRPr lang="en-US" sz="1400" b="1" i="1" kern="1200" dirty="0">
            <a:solidFill>
              <a:srgbClr val="FFFF00"/>
            </a:solidFill>
          </a:endParaRPr>
        </a:p>
      </dsp:txBody>
      <dsp:txXfrm>
        <a:off x="522743" y="733748"/>
        <a:ext cx="3881451" cy="1866099"/>
      </dsp:txXfrm>
    </dsp:sp>
    <dsp:sp modelId="{502D766A-129A-7E47-879B-388A862341EA}">
      <dsp:nvSpPr>
        <dsp:cNvPr id="0" name=""/>
        <dsp:cNvSpPr/>
      </dsp:nvSpPr>
      <dsp:spPr>
        <a:xfrm>
          <a:off x="4280044" y="733748"/>
          <a:ext cx="4448224" cy="1866099"/>
        </a:xfrm>
        <a:prstGeom prst="roundRect">
          <a:avLst/>
        </a:prstGeom>
        <a:gradFill flip="none" rotWithShape="1">
          <a:gsLst>
            <a:gs pos="0">
              <a:schemeClr val="accent4">
                <a:lumMod val="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  <a:gs pos="99000">
              <a:schemeClr val="accent4">
                <a:lumMod val="60000"/>
                <a:lumOff val="40000"/>
              </a:schemeClr>
            </a:gs>
          </a:gsLst>
          <a:lin ang="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dirty="0" smtClean="0">
              <a:solidFill>
                <a:srgbClr val="FFFF00"/>
              </a:solidFill>
            </a:rPr>
            <a:t> ENHANCED podcasts on Chest  Pattern Recognition  </a:t>
          </a:r>
        </a:p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dirty="0" smtClean="0">
              <a:solidFill>
                <a:srgbClr val="FFFF00"/>
              </a:solidFill>
            </a:rPr>
            <a:t>UPLOADED into Blackboard</a:t>
          </a:r>
        </a:p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cap="all" dirty="0" smtClean="0">
              <a:solidFill>
                <a:srgbClr val="FFFF00"/>
              </a:solidFill>
            </a:rPr>
            <a:t>Download</a:t>
          </a:r>
          <a:r>
            <a:rPr lang="en-US" sz="1400" b="1" i="1" kern="1200" dirty="0" smtClean="0">
              <a:solidFill>
                <a:srgbClr val="FFFF00"/>
              </a:solidFill>
            </a:rPr>
            <a:t> - using a digital format of choice.</a:t>
          </a:r>
          <a:endParaRPr lang="en-US" sz="1400" b="1" i="1" kern="1200" dirty="0">
            <a:solidFill>
              <a:srgbClr val="FFFF00"/>
            </a:solidFill>
          </a:endParaRPr>
        </a:p>
      </dsp:txBody>
      <dsp:txXfrm>
        <a:off x="4280044" y="733748"/>
        <a:ext cx="4448224" cy="1866099"/>
      </dsp:txXfrm>
    </dsp:sp>
    <dsp:sp modelId="{831C8C60-197F-544A-9F24-1EB33B4CD88B}">
      <dsp:nvSpPr>
        <dsp:cNvPr id="0" name=""/>
        <dsp:cNvSpPr/>
      </dsp:nvSpPr>
      <dsp:spPr>
        <a:xfrm>
          <a:off x="690196" y="2624736"/>
          <a:ext cx="7685457" cy="1752821"/>
        </a:xfrm>
        <a:prstGeom prst="roundRect">
          <a:avLst/>
        </a:prstGeom>
        <a:gradFill rotWithShape="0">
          <a:gsLst>
            <a:gs pos="99000">
              <a:schemeClr val="accent4">
                <a:lumMod val="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  <a:gs pos="50000">
              <a:schemeClr val="accent4">
                <a:lumMod val="60000"/>
                <a:lumOff val="40000"/>
              </a:schemeClr>
            </a:gs>
            <a:gs pos="100000">
              <a:schemeClr val="accent4">
                <a:lumMod val="7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solidFill>
                <a:schemeClr val="bg1"/>
              </a:solidFill>
            </a:rPr>
            <a:t>ONLINE SURVEY TOOL - </a:t>
          </a:r>
          <a:r>
            <a:rPr lang="en-US" sz="1600" b="1" i="1" kern="1200" dirty="0" err="1" smtClean="0">
              <a:solidFill>
                <a:schemeClr val="bg1"/>
              </a:solidFill>
            </a:rPr>
            <a:t>SurveyGizmo</a:t>
          </a:r>
          <a:r>
            <a:rPr lang="en-US" sz="1600" b="1" i="1" kern="1200" dirty="0" smtClean="0">
              <a:solidFill>
                <a:schemeClr val="bg1"/>
              </a:solidFill>
            </a:rPr>
            <a:t> 3.0</a:t>
          </a:r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solidFill>
                <a:schemeClr val="bg1"/>
              </a:solidFill>
            </a:rPr>
            <a:t> Anonymous &amp; and no direct incentive </a:t>
          </a:r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solidFill>
                <a:srgbClr val="660066"/>
              </a:solidFill>
            </a:rPr>
            <a:t>VOLUNTARY participation  - 10 students completed the survey.</a:t>
          </a:r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solidFill>
                <a:srgbClr val="660066"/>
              </a:solidFill>
            </a:rPr>
            <a:t>  </a:t>
          </a:r>
          <a:endParaRPr lang="en-US" sz="1600" b="1" i="1" kern="1200" dirty="0">
            <a:solidFill>
              <a:srgbClr val="660066"/>
            </a:solidFill>
          </a:endParaRPr>
        </a:p>
      </dsp:txBody>
      <dsp:txXfrm>
        <a:off x="690196" y="2624736"/>
        <a:ext cx="7685457" cy="1752821"/>
      </dsp:txXfrm>
    </dsp:sp>
    <dsp:sp modelId="{777FAC10-23CF-D449-B70D-4EC2339763FC}">
      <dsp:nvSpPr>
        <dsp:cNvPr id="0" name=""/>
        <dsp:cNvSpPr/>
      </dsp:nvSpPr>
      <dsp:spPr>
        <a:xfrm>
          <a:off x="4802579" y="2599844"/>
          <a:ext cx="4097015" cy="2191473"/>
        </a:xfrm>
        <a:prstGeom prst="round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1B8B96D-3E29-E645-A39D-188B186533DA}">
      <dsp:nvSpPr>
        <dsp:cNvPr id="0" name=""/>
        <dsp:cNvSpPr/>
      </dsp:nvSpPr>
      <dsp:spPr>
        <a:xfrm>
          <a:off x="2026086" y="0"/>
          <a:ext cx="3626702" cy="486720"/>
        </a:xfrm>
        <a:prstGeom prst="roundRect">
          <a:avLst/>
        </a:prstGeom>
        <a:gradFill rotWithShape="1">
          <a:gsLst>
            <a:gs pos="0">
              <a:schemeClr val="accent4">
                <a:tint val="100000"/>
                <a:shade val="100000"/>
                <a:satMod val="130000"/>
              </a:schemeClr>
            </a:gs>
            <a:gs pos="100000">
              <a:schemeClr val="accent4"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1" kern="1200" dirty="0" smtClean="0"/>
            <a:t>STRENGTHS</a:t>
          </a:r>
          <a:endParaRPr lang="en-US" sz="2000" b="1" i="1" kern="1200" dirty="0"/>
        </a:p>
      </dsp:txBody>
      <dsp:txXfrm>
        <a:off x="2026086" y="0"/>
        <a:ext cx="3626702" cy="486720"/>
      </dsp:txXfrm>
    </dsp:sp>
    <dsp:sp modelId="{44F0AEE1-56F1-DE49-B08D-6D5840A655B9}">
      <dsp:nvSpPr>
        <dsp:cNvPr id="0" name=""/>
        <dsp:cNvSpPr/>
      </dsp:nvSpPr>
      <dsp:spPr>
        <a:xfrm>
          <a:off x="0" y="548329"/>
          <a:ext cx="8229600" cy="486720"/>
        </a:xfrm>
        <a:prstGeom prst="round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/>
            <a:t>Podcasting caters for different learning styles and the millennial generation. </a:t>
          </a:r>
          <a:endParaRPr lang="en-US" sz="1600" b="1" i="1" kern="1200" dirty="0"/>
        </a:p>
      </dsp:txBody>
      <dsp:txXfrm>
        <a:off x="0" y="548329"/>
        <a:ext cx="8229600" cy="486720"/>
      </dsp:txXfrm>
    </dsp:sp>
    <dsp:sp modelId="{83144B28-7A22-9D4E-A928-C4EB169963C0}">
      <dsp:nvSpPr>
        <dsp:cNvPr id="0" name=""/>
        <dsp:cNvSpPr/>
      </dsp:nvSpPr>
      <dsp:spPr>
        <a:xfrm>
          <a:off x="0" y="1013319"/>
          <a:ext cx="8229600" cy="486720"/>
        </a:xfrm>
        <a:prstGeom prst="round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/>
            <a:t>One is able to learn at one’s own pace and repeat the learning.</a:t>
          </a:r>
          <a:endParaRPr lang="en-US" sz="1600" b="1" i="1" kern="1200" dirty="0"/>
        </a:p>
      </dsp:txBody>
      <dsp:txXfrm>
        <a:off x="0" y="1013319"/>
        <a:ext cx="8229600" cy="486720"/>
      </dsp:txXfrm>
    </dsp:sp>
    <dsp:sp modelId="{24D298DE-AB34-2648-97BD-D57D7DCAA5E2}">
      <dsp:nvSpPr>
        <dsp:cNvPr id="0" name=""/>
        <dsp:cNvSpPr/>
      </dsp:nvSpPr>
      <dsp:spPr>
        <a:xfrm>
          <a:off x="0" y="1501715"/>
          <a:ext cx="8229600" cy="486720"/>
        </a:xfrm>
        <a:prstGeom prst="round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/>
            <a:t>Theory behind work was well explained.</a:t>
          </a:r>
          <a:endParaRPr lang="en-US" sz="1600" b="1" i="1" kern="1200" dirty="0"/>
        </a:p>
      </dsp:txBody>
      <dsp:txXfrm>
        <a:off x="0" y="1501715"/>
        <a:ext cx="8229600" cy="486720"/>
      </dsp:txXfrm>
    </dsp:sp>
    <dsp:sp modelId="{F535E1CC-9015-CF45-85B4-E66282B7090C}">
      <dsp:nvSpPr>
        <dsp:cNvPr id="0" name=""/>
        <dsp:cNvSpPr/>
      </dsp:nvSpPr>
      <dsp:spPr>
        <a:xfrm>
          <a:off x="0" y="1972352"/>
          <a:ext cx="8229600" cy="486720"/>
        </a:xfrm>
        <a:prstGeom prst="round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/>
            <a:t>Immense help in preparation for exams.</a:t>
          </a:r>
          <a:endParaRPr lang="en-US" sz="1600" b="1" i="1" kern="1200" dirty="0"/>
        </a:p>
      </dsp:txBody>
      <dsp:txXfrm>
        <a:off x="0" y="1972352"/>
        <a:ext cx="8229600" cy="486720"/>
      </dsp:txXfrm>
    </dsp:sp>
    <dsp:sp modelId="{AD25BEDC-4624-C04C-88FF-C8BA473CE920}">
      <dsp:nvSpPr>
        <dsp:cNvPr id="0" name=""/>
        <dsp:cNvSpPr/>
      </dsp:nvSpPr>
      <dsp:spPr>
        <a:xfrm>
          <a:off x="0" y="2443002"/>
          <a:ext cx="8229600" cy="486720"/>
        </a:xfrm>
        <a:prstGeom prst="round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/>
            <a:t>Promotes interactive/social/collaborative learning.</a:t>
          </a:r>
          <a:endParaRPr lang="en-US" sz="1600" b="1" i="1" kern="1200" dirty="0"/>
        </a:p>
      </dsp:txBody>
      <dsp:txXfrm>
        <a:off x="0" y="2443002"/>
        <a:ext cx="8229600" cy="486720"/>
      </dsp:txXfrm>
    </dsp:sp>
    <dsp:sp modelId="{6BDD587F-F853-4B42-BC1D-F04CC065434B}">
      <dsp:nvSpPr>
        <dsp:cNvPr id="0" name=""/>
        <dsp:cNvSpPr/>
      </dsp:nvSpPr>
      <dsp:spPr>
        <a:xfrm>
          <a:off x="0" y="2913624"/>
          <a:ext cx="8229600" cy="486720"/>
        </a:xfrm>
        <a:prstGeom prst="round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/>
            <a:t>Enables learning ‘on the go’.</a:t>
          </a:r>
          <a:endParaRPr lang="en-US" sz="1600" b="1" i="1" kern="1200" dirty="0"/>
        </a:p>
      </dsp:txBody>
      <dsp:txXfrm>
        <a:off x="0" y="2913624"/>
        <a:ext cx="8229600" cy="486720"/>
      </dsp:txXfrm>
    </dsp:sp>
    <dsp:sp modelId="{B0375D31-47E2-7145-840A-7522B5FEE093}">
      <dsp:nvSpPr>
        <dsp:cNvPr id="0" name=""/>
        <dsp:cNvSpPr/>
      </dsp:nvSpPr>
      <dsp:spPr>
        <a:xfrm>
          <a:off x="2292560" y="3837172"/>
          <a:ext cx="3644478" cy="486720"/>
        </a:xfrm>
        <a:prstGeom prst="roundRect">
          <a:avLst/>
        </a:prstGeom>
        <a:gradFill rotWithShape="1">
          <a:gsLst>
            <a:gs pos="0">
              <a:schemeClr val="accent4">
                <a:tint val="100000"/>
                <a:shade val="100000"/>
                <a:satMod val="130000"/>
              </a:schemeClr>
            </a:gs>
            <a:gs pos="100000">
              <a:schemeClr val="accent4"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1" kern="1200" dirty="0" smtClean="0"/>
            <a:t>WEAKNESSES</a:t>
          </a:r>
          <a:endParaRPr lang="en-US" sz="2000" b="1" i="1" kern="1200" dirty="0"/>
        </a:p>
      </dsp:txBody>
      <dsp:txXfrm>
        <a:off x="2292560" y="3837172"/>
        <a:ext cx="3644478" cy="486720"/>
      </dsp:txXfrm>
    </dsp:sp>
    <dsp:sp modelId="{4E8FE4DC-23EC-FB4C-A063-AD605065C4C1}">
      <dsp:nvSpPr>
        <dsp:cNvPr id="0" name=""/>
        <dsp:cNvSpPr/>
      </dsp:nvSpPr>
      <dsp:spPr>
        <a:xfrm>
          <a:off x="0" y="4350805"/>
          <a:ext cx="8229600" cy="486720"/>
        </a:xfrm>
        <a:prstGeom prst="round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/>
            <a:t>Eyes get sore while looking at the screen = small screens of mobile devices will compound this.</a:t>
          </a:r>
          <a:endParaRPr lang="en-US" sz="1600" b="1" i="1" kern="1200" dirty="0"/>
        </a:p>
      </dsp:txBody>
      <dsp:txXfrm>
        <a:off x="0" y="4350805"/>
        <a:ext cx="8229600" cy="486720"/>
      </dsp:txXfrm>
    </dsp:sp>
    <dsp:sp modelId="{5E57BF66-3BDE-D44B-A73E-8B504720A4A2}">
      <dsp:nvSpPr>
        <dsp:cNvPr id="0" name=""/>
        <dsp:cNvSpPr/>
      </dsp:nvSpPr>
      <dsp:spPr>
        <a:xfrm>
          <a:off x="0" y="4813961"/>
          <a:ext cx="8229600" cy="486720"/>
        </a:xfrm>
        <a:prstGeom prst="round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/>
            <a:t>Inclination to get bored after a while.</a:t>
          </a:r>
          <a:endParaRPr lang="en-US" sz="1600" b="1" i="1" kern="1200" dirty="0"/>
        </a:p>
      </dsp:txBody>
      <dsp:txXfrm>
        <a:off x="0" y="4813961"/>
        <a:ext cx="8229600" cy="48672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48CFAF1-1211-4C4A-82EA-88183D90529B}">
      <dsp:nvSpPr>
        <dsp:cNvPr id="0" name=""/>
        <dsp:cNvSpPr/>
      </dsp:nvSpPr>
      <dsp:spPr>
        <a:xfrm>
          <a:off x="0" y="20297"/>
          <a:ext cx="8229600" cy="711360"/>
        </a:xfrm>
        <a:prstGeom prst="roundRect">
          <a:avLst/>
        </a:prstGeom>
        <a:gradFill rotWithShape="1">
          <a:gsLst>
            <a:gs pos="0">
              <a:schemeClr val="accent4">
                <a:tint val="100000"/>
                <a:shade val="100000"/>
                <a:satMod val="130000"/>
              </a:schemeClr>
            </a:gs>
            <a:gs pos="100000">
              <a:schemeClr val="accent4"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isometricOffAxis1Right">
            <a:rot lat="1080000" lon="20040000" rev="0"/>
          </a:camera>
          <a:lightRig rig="threePt" dir="t"/>
        </a:scene3d>
        <a:sp3d>
          <a:bevelT/>
        </a:sp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i="1" kern="1200" dirty="0" smtClean="0">
              <a:solidFill>
                <a:schemeClr val="tx1"/>
              </a:solidFill>
            </a:rPr>
            <a:t>Caters for the specific </a:t>
          </a:r>
          <a:r>
            <a:rPr lang="en-US" sz="1600" b="1" i="1" kern="1200" dirty="0" smtClean="0">
              <a:solidFill>
                <a:schemeClr val="tx1"/>
              </a:solidFill>
            </a:rPr>
            <a:t>needs</a:t>
          </a:r>
          <a:r>
            <a:rPr lang="en-US" sz="1800" b="1" i="1" kern="1200" dirty="0" smtClean="0">
              <a:solidFill>
                <a:schemeClr val="tx1"/>
              </a:solidFill>
            </a:rPr>
            <a:t> of diverse students and their cognitive abilities</a:t>
          </a:r>
          <a:endParaRPr lang="en-US" sz="1800" b="1" i="1" kern="1200" dirty="0">
            <a:solidFill>
              <a:schemeClr val="tx1"/>
            </a:solidFill>
          </a:endParaRPr>
        </a:p>
      </dsp:txBody>
      <dsp:txXfrm>
        <a:off x="0" y="20297"/>
        <a:ext cx="8229600" cy="711360"/>
      </dsp:txXfrm>
    </dsp:sp>
    <dsp:sp modelId="{3A680C8C-7C3A-8940-A4C8-63DE21B294BC}">
      <dsp:nvSpPr>
        <dsp:cNvPr id="0" name=""/>
        <dsp:cNvSpPr/>
      </dsp:nvSpPr>
      <dsp:spPr>
        <a:xfrm>
          <a:off x="0" y="841097"/>
          <a:ext cx="8229600" cy="711360"/>
        </a:xfrm>
        <a:prstGeom prst="roundRect">
          <a:avLst/>
        </a:prstGeom>
        <a:gradFill rotWithShape="1">
          <a:gsLst>
            <a:gs pos="0">
              <a:schemeClr val="accent4">
                <a:tint val="100000"/>
                <a:shade val="100000"/>
                <a:satMod val="130000"/>
              </a:schemeClr>
            </a:gs>
            <a:gs pos="100000">
              <a:schemeClr val="accent4"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isometricOffAxis1Right">
            <a:rot lat="1080000" lon="20040000" rev="0"/>
          </a:camera>
          <a:lightRig rig="threePt" dir="t"/>
        </a:scene3d>
        <a:sp3d>
          <a:bevelT/>
        </a:sp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i="1" kern="1200" dirty="0" smtClean="0">
              <a:solidFill>
                <a:schemeClr val="tx1"/>
              </a:solidFill>
            </a:rPr>
            <a:t>Potential to motivate the student to engage deeply with learning material </a:t>
          </a:r>
          <a:endParaRPr lang="en-US" sz="1800" b="1" i="1" kern="1200" dirty="0">
            <a:solidFill>
              <a:schemeClr val="tx1"/>
            </a:solidFill>
          </a:endParaRPr>
        </a:p>
      </dsp:txBody>
      <dsp:txXfrm>
        <a:off x="0" y="841097"/>
        <a:ext cx="8229600" cy="711360"/>
      </dsp:txXfrm>
    </dsp:sp>
    <dsp:sp modelId="{FC7B97CF-3DF7-0E4E-87AB-F77CD51189CC}">
      <dsp:nvSpPr>
        <dsp:cNvPr id="0" name=""/>
        <dsp:cNvSpPr/>
      </dsp:nvSpPr>
      <dsp:spPr>
        <a:xfrm>
          <a:off x="0" y="1661897"/>
          <a:ext cx="8229600" cy="711360"/>
        </a:xfrm>
        <a:prstGeom prst="roundRect">
          <a:avLst/>
        </a:prstGeom>
        <a:gradFill rotWithShape="1">
          <a:gsLst>
            <a:gs pos="0">
              <a:schemeClr val="accent4">
                <a:tint val="100000"/>
                <a:shade val="100000"/>
                <a:satMod val="130000"/>
              </a:schemeClr>
            </a:gs>
            <a:gs pos="100000">
              <a:schemeClr val="accent4"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isometricOffAxis1Right">
            <a:rot lat="1080000" lon="20040000" rev="0"/>
          </a:camera>
          <a:lightRig rig="threePt" dir="t"/>
        </a:scene3d>
        <a:sp3d>
          <a:bevelT/>
        </a:sp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i="1" kern="1200" dirty="0" smtClean="0">
              <a:solidFill>
                <a:schemeClr val="tx1"/>
              </a:solidFill>
            </a:rPr>
            <a:t>Promotes independent learning as well as a personalized learning experience</a:t>
          </a:r>
          <a:endParaRPr lang="en-US" sz="1800" b="1" i="1" kern="1200" dirty="0">
            <a:solidFill>
              <a:schemeClr val="tx1"/>
            </a:solidFill>
          </a:endParaRPr>
        </a:p>
      </dsp:txBody>
      <dsp:txXfrm>
        <a:off x="0" y="1661897"/>
        <a:ext cx="8229600" cy="711360"/>
      </dsp:txXfrm>
    </dsp:sp>
    <dsp:sp modelId="{C133E136-DBA7-5E4A-842A-E0B22D19EA8F}">
      <dsp:nvSpPr>
        <dsp:cNvPr id="0" name=""/>
        <dsp:cNvSpPr/>
      </dsp:nvSpPr>
      <dsp:spPr>
        <a:xfrm>
          <a:off x="0" y="2482697"/>
          <a:ext cx="8229600" cy="711360"/>
        </a:xfrm>
        <a:prstGeom prst="roundRect">
          <a:avLst/>
        </a:prstGeom>
        <a:gradFill rotWithShape="1">
          <a:gsLst>
            <a:gs pos="0">
              <a:schemeClr val="accent4">
                <a:tint val="100000"/>
                <a:shade val="100000"/>
                <a:satMod val="130000"/>
              </a:schemeClr>
            </a:gs>
            <a:gs pos="100000">
              <a:schemeClr val="accent4"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isometricOffAxis1Right">
            <a:rot lat="1080000" lon="20040000" rev="0"/>
          </a:camera>
          <a:lightRig rig="threePt" dir="t"/>
        </a:scene3d>
        <a:sp3d>
          <a:bevelT/>
        </a:sp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i="1" kern="1200" dirty="0" smtClean="0">
              <a:solidFill>
                <a:schemeClr val="tx1"/>
              </a:solidFill>
            </a:rPr>
            <a:t>Enables learning anytime and anywhere and creates opportunities for learning that is not possible in the traditional classroom or through </a:t>
          </a:r>
          <a:r>
            <a:rPr lang="en-US" sz="1800" b="1" i="1" kern="1200" dirty="0" err="1" smtClean="0">
              <a:solidFill>
                <a:schemeClr val="tx1"/>
              </a:solidFill>
            </a:rPr>
            <a:t>e</a:t>
          </a:r>
          <a:r>
            <a:rPr lang="en-US" sz="1800" b="1" i="1" kern="1200" dirty="0" smtClean="0">
              <a:solidFill>
                <a:schemeClr val="tx1"/>
              </a:solidFill>
            </a:rPr>
            <a:t>-learning</a:t>
          </a:r>
          <a:endParaRPr lang="en-US" sz="1800" b="1" i="1" kern="1200" dirty="0">
            <a:solidFill>
              <a:schemeClr val="tx1"/>
            </a:solidFill>
          </a:endParaRPr>
        </a:p>
      </dsp:txBody>
      <dsp:txXfrm>
        <a:off x="0" y="2482697"/>
        <a:ext cx="8229600" cy="711360"/>
      </dsp:txXfrm>
    </dsp:sp>
    <dsp:sp modelId="{7345270C-915F-B44D-8590-79503971ABC9}">
      <dsp:nvSpPr>
        <dsp:cNvPr id="0" name=""/>
        <dsp:cNvSpPr/>
      </dsp:nvSpPr>
      <dsp:spPr>
        <a:xfrm>
          <a:off x="0" y="3303497"/>
          <a:ext cx="8229600" cy="711360"/>
        </a:xfrm>
        <a:prstGeom prst="roundRect">
          <a:avLst/>
        </a:prstGeom>
        <a:gradFill rotWithShape="1">
          <a:gsLst>
            <a:gs pos="0">
              <a:schemeClr val="accent4">
                <a:tint val="100000"/>
                <a:shade val="100000"/>
                <a:satMod val="130000"/>
              </a:schemeClr>
            </a:gs>
            <a:gs pos="100000">
              <a:schemeClr val="accent4"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isometricOffAxis1Right">
            <a:rot lat="1080000" lon="20040000" rev="0"/>
          </a:camera>
          <a:lightRig rig="threePt" dir="t"/>
        </a:scene3d>
        <a:sp3d>
          <a:bevelT/>
        </a:sp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i="1" kern="1200" dirty="0" smtClean="0">
              <a:solidFill>
                <a:schemeClr val="tx1"/>
              </a:solidFill>
            </a:rPr>
            <a:t>Potential to develop positive attitude to a subject that is considered very boring and that students generally find very challenging</a:t>
          </a:r>
          <a:endParaRPr lang="en-US" sz="1800" b="1" i="1" kern="1200" dirty="0">
            <a:solidFill>
              <a:schemeClr val="tx1"/>
            </a:solidFill>
          </a:endParaRPr>
        </a:p>
      </dsp:txBody>
      <dsp:txXfrm>
        <a:off x="0" y="3303497"/>
        <a:ext cx="8229600" cy="711360"/>
      </dsp:txXfrm>
    </dsp:sp>
    <dsp:sp modelId="{97EB6FBB-AE5B-BD48-B0A0-DDBF8360A3AF}">
      <dsp:nvSpPr>
        <dsp:cNvPr id="0" name=""/>
        <dsp:cNvSpPr/>
      </dsp:nvSpPr>
      <dsp:spPr>
        <a:xfrm>
          <a:off x="0" y="4124297"/>
          <a:ext cx="8229600" cy="711360"/>
        </a:xfrm>
        <a:prstGeom prst="roundRect">
          <a:avLst/>
        </a:prstGeom>
        <a:gradFill rotWithShape="1">
          <a:gsLst>
            <a:gs pos="0">
              <a:schemeClr val="accent4">
                <a:tint val="100000"/>
                <a:shade val="100000"/>
                <a:satMod val="130000"/>
              </a:schemeClr>
            </a:gs>
            <a:gs pos="100000">
              <a:schemeClr val="accent4"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isometricOffAxis1Right">
            <a:rot lat="1080000" lon="20040000" rev="0"/>
          </a:camera>
          <a:lightRig rig="threePt" dir="t"/>
        </a:scene3d>
        <a:sp3d>
          <a:bevelT/>
        </a:sp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i="1" kern="1200" dirty="0" smtClean="0">
              <a:solidFill>
                <a:schemeClr val="tx1"/>
              </a:solidFill>
            </a:rPr>
            <a:t>Provides tools for and encourages life long learning </a:t>
          </a:r>
          <a:endParaRPr lang="en-US" sz="1800" b="1" i="1" kern="1200" dirty="0">
            <a:solidFill>
              <a:schemeClr val="tx1"/>
            </a:solidFill>
          </a:endParaRPr>
        </a:p>
      </dsp:txBody>
      <dsp:txXfrm>
        <a:off x="0" y="4124297"/>
        <a:ext cx="8229600" cy="7113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F7D157-A313-DF42-A0EF-398531A3520A}" type="datetimeFigureOut">
              <a:rPr lang="en-US" smtClean="0"/>
              <a:t>11/17/10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8E9FCF-88AC-4648-A69A-0505FD6F524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38ADA7-3967-2849-9B59-EC004D19A012}" type="datetimeFigureOut">
              <a:rPr lang="en-US" smtClean="0"/>
              <a:pPr/>
              <a:t>11/17/10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439D84-0115-FF41-BABD-5BCD1BECBFA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39D84-0115-FF41-BABD-5BCD1BECBFA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39D84-0115-FF41-BABD-5BCD1BECBFA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7170-3CFC-2543-9BC8-206725965D87}" type="datetime1">
              <a:rPr lang="en-US" smtClean="0"/>
              <a:t>11/17/10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1EE32-9DDC-4341-9910-8A742E320D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4699E-C4DE-3748-893D-4B6A83737F76}" type="datetime1">
              <a:rPr lang="en-US" smtClean="0"/>
              <a:t>11/17/10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1EE32-9DDC-4341-9910-8A742E320D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E4F2C-2F6A-394B-B116-E4212A617361}" type="datetime1">
              <a:rPr lang="en-US" smtClean="0"/>
              <a:t>11/17/10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1EE32-9DDC-4341-9910-8A742E320D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1C046-F25D-5B42-93C7-9061389E842F}" type="datetime1">
              <a:rPr lang="en-US" smtClean="0"/>
              <a:t>11/17/10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1EE32-9DDC-4341-9910-8A742E320D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3F32C-F1AD-BE4D-ABD6-DD9C13FCBFEE}" type="datetime1">
              <a:rPr lang="en-US" smtClean="0"/>
              <a:t>11/17/10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1EE32-9DDC-4341-9910-8A742E320D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97649-5612-1A46-B3CB-37AD98A09E9A}" type="datetime1">
              <a:rPr lang="en-US" smtClean="0"/>
              <a:t>11/17/10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1EE32-9DDC-4341-9910-8A742E320D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55B92-FCA9-C843-89FC-A4F29993E276}" type="datetime1">
              <a:rPr lang="en-US" smtClean="0"/>
              <a:t>11/17/10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1EE32-9DDC-4341-9910-8A742E320D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F2545-7B30-A64B-A98A-2F3894173477}" type="datetime1">
              <a:rPr lang="en-US" smtClean="0"/>
              <a:t>11/17/10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1EE32-9DDC-4341-9910-8A742E320D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53AD7-20E2-AC4F-86E0-4A1AA89AE292}" type="datetime1">
              <a:rPr lang="en-US" smtClean="0"/>
              <a:t>11/17/10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1EE32-9DDC-4341-9910-8A742E320D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CBB0C-2561-734C-BB08-EBDAB5C75C10}" type="datetime1">
              <a:rPr lang="en-US" smtClean="0"/>
              <a:t>11/17/10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1EE32-9DDC-4341-9910-8A742E320D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6DDEB-2249-EC4B-BE8E-E4B749633D0A}" type="datetime1">
              <a:rPr lang="en-US" smtClean="0"/>
              <a:t>11/17/10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1EE32-9DDC-4341-9910-8A742E320D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851950"/>
            <a:ext cx="8229600" cy="5656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621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rgbClr val="660066"/>
                </a:solidFill>
              </a:defRPr>
            </a:lvl1pPr>
          </a:lstStyle>
          <a:p>
            <a:fld id="{7BAABEBE-BCD3-2A46-80E8-C5B71029B878}" type="datetime1">
              <a:rPr lang="en-US" smtClean="0"/>
              <a:t>11/17/10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6217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660066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533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660066"/>
                </a:solidFill>
              </a:defRPr>
            </a:lvl1pPr>
          </a:lstStyle>
          <a:p>
            <a:fld id="{C541EE32-9DDC-4341-9910-8A742E320D1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1DUT Logo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7004420" y="77430"/>
            <a:ext cx="1953858" cy="416660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2542" y="101094"/>
            <a:ext cx="6783558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glow rad="101600">
              <a:schemeClr val="accent4">
                <a:lumMod val="50000"/>
                <a:alpha val="75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Department of Radiography, Faculty of Health Sciences</a:t>
            </a:r>
            <a:endParaRPr lang="en-US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9" name="Picture 8" descr="podcasticon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586791"/>
            <a:ext cx="597368" cy="530317"/>
          </a:xfrm>
          <a:prstGeom prst="rect">
            <a:avLst/>
          </a:prstGeom>
        </p:spPr>
      </p:pic>
      <p:pic>
        <p:nvPicPr>
          <p:cNvPr id="10" name="Picture 9" descr="podcasticon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546632" y="494090"/>
            <a:ext cx="597368" cy="530317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137822" y="6542668"/>
            <a:ext cx="8855736" cy="1588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</a:ln>
          <a:effectLst>
            <a:outerShdw blurRad="40000" dist="20000" dir="5400000" rotWithShape="0">
              <a:srgbClr val="604A7B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7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3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jpe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p.ac.za/telematic/article.pdf." TargetMode="External"/><Relationship Id="rId4" Type="http://schemas.openxmlformats.org/officeDocument/2006/relationships/hyperlink" Target="http://www.alliance.brown.edu/pubs/themes_ed/act_research.pdf" TargetMode="External"/><Relationship Id="rId5" Type="http://schemas.openxmlformats.org/officeDocument/2006/relationships/hyperlink" Target="http://www2.le.ac.uk/projects/impala/presentations/Berlin/The%20Potential%20Use%20of%20Mobile%20Devices%20in%20Higher%20Education" TargetMode="External"/><Relationship Id="rId6" Type="http://schemas.openxmlformats.org/officeDocument/2006/relationships/hyperlink" Target="http://www.mabvietnam.net/NetDocuments/Action%20researchMet.pdf." TargetMode="External"/><Relationship Id="rId7" Type="http://schemas.openxmlformats.org/officeDocument/2006/relationships/hyperlink" Target="http://www.infed.org/research/b-actres.htm" TargetMode="External"/><Relationship Id="rId8" Type="http://schemas.openxmlformats.org/officeDocument/2006/relationships/hyperlink" Target="http://eubie.com/genme.pdf.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n.wikipedia.org/wiki/Push_technology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diagramData" Target="../diagrams/data1.xml"/><Relationship Id="rId5" Type="http://schemas.openxmlformats.org/officeDocument/2006/relationships/diagramLayout" Target="../diagrams/layout1.xml"/><Relationship Id="rId6" Type="http://schemas.openxmlformats.org/officeDocument/2006/relationships/diagramQuickStyle" Target="../diagrams/quickStyle1.xml"/><Relationship Id="rId7" Type="http://schemas.openxmlformats.org/officeDocument/2006/relationships/diagramColors" Target="../diagrams/colors1.xml"/><Relationship Id="rId8" Type="http://schemas.microsoft.com/office/2007/relationships/diagramDrawing" Target="../diagrams/drawing1.xml"/><Relationship Id="rId9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7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333980"/>
            <a:ext cx="6729328" cy="2248023"/>
          </a:xfrm>
          <a:effectLst>
            <a:outerShdw blurRad="711200" dist="38100" dir="2700000" algn="br">
              <a:srgbClr val="000000">
                <a:alpha val="88000"/>
              </a:srgbClr>
            </a:outerShdw>
          </a:effectLst>
        </p:spPr>
        <p:txBody>
          <a:bodyPr>
            <a:norm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Teaching &amp; Learning </a:t>
            </a:r>
            <a:b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in the </a:t>
            </a:r>
            <a:b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ERA of YouTube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9106" y="4225318"/>
            <a:ext cx="5244613" cy="2088923"/>
          </a:xfrm>
          <a:effectLst>
            <a:glow rad="228600">
              <a:schemeClr val="accent4">
                <a:alpha val="75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Monotype Corsiva"/>
                <a:cs typeface="Monotype Corsiva"/>
              </a:rPr>
              <a:t>Rosh Sunder: Lecturer</a:t>
            </a:r>
          </a:p>
          <a:p>
            <a:r>
              <a:rPr lang="en-US" sz="2400" b="1" dirty="0" smtClean="0">
                <a:solidFill>
                  <a:srgbClr val="660066"/>
                </a:solidFill>
                <a:latin typeface="Monotype Corsiva"/>
                <a:cs typeface="Monotype Corsiva"/>
              </a:rPr>
              <a:t>Podcasting Show-Case </a:t>
            </a:r>
          </a:p>
          <a:p>
            <a:r>
              <a:rPr lang="en-US" sz="2400" b="1" dirty="0" smtClean="0">
                <a:solidFill>
                  <a:srgbClr val="660066"/>
                </a:solidFill>
                <a:latin typeface="Monotype Corsiva"/>
                <a:cs typeface="Monotype Corsiva"/>
              </a:rPr>
              <a:t>ELLUMINATE Webinar</a:t>
            </a:r>
          </a:p>
          <a:p>
            <a:r>
              <a:rPr lang="en-US" sz="2400" b="1" dirty="0" smtClean="0">
                <a:solidFill>
                  <a:srgbClr val="660066"/>
                </a:solidFill>
                <a:latin typeface="Monotype Corsiva"/>
                <a:cs typeface="Monotype Corsiva"/>
              </a:rPr>
              <a:t>18 November 2010</a:t>
            </a:r>
          </a:p>
        </p:txBody>
      </p:sp>
      <p:pic>
        <p:nvPicPr>
          <p:cNvPr id="6" name="Picture 5" descr="Ros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0411" y="2166508"/>
            <a:ext cx="2438728" cy="37842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0-11-14 at 11.28.51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788" y="1163650"/>
            <a:ext cx="8442157" cy="517668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024636" y="1179831"/>
            <a:ext cx="647124" cy="300576"/>
          </a:xfrm>
        </p:spPr>
        <p:txBody>
          <a:bodyPr>
            <a:normAutofit fontScale="90000"/>
          </a:bodyPr>
          <a:lstStyle/>
          <a:p>
            <a:r>
              <a:rPr lang="en-US" sz="1600" b="1" dirty="0" smtClean="0"/>
              <a:t>Q18</a:t>
            </a:r>
            <a:endParaRPr lang="en-US" sz="16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1EE32-9DDC-4341-9910-8A742E320D1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q1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070" y="1274945"/>
            <a:ext cx="7983342" cy="49632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7019" y="1455679"/>
            <a:ext cx="441255" cy="405629"/>
          </a:xfrm>
        </p:spPr>
        <p:txBody>
          <a:bodyPr>
            <a:noAutofit/>
          </a:bodyPr>
          <a:lstStyle/>
          <a:p>
            <a:pPr algn="r"/>
            <a:r>
              <a:rPr lang="en-US" sz="1200" b="1" i="1" cap="all" dirty="0" smtClean="0"/>
              <a:t>q19</a:t>
            </a:r>
            <a:endParaRPr lang="en-US" sz="1200" b="1" i="1" cap="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069" y="607743"/>
            <a:ext cx="8483306" cy="667202"/>
          </a:xfrm>
        </p:spPr>
        <p:txBody>
          <a:bodyPr/>
          <a:lstStyle/>
          <a:p>
            <a:pPr>
              <a:buNone/>
            </a:pPr>
            <a:r>
              <a:rPr lang="en-US" b="1" i="1" dirty="0"/>
              <a:t>Podcasting impact on student learning: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1EE32-9DDC-4341-9910-8A742E320D1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q22.png"/>
          <p:cNvPicPr>
            <a:picLocks noChangeAspect="1"/>
          </p:cNvPicPr>
          <p:nvPr/>
        </p:nvPicPr>
        <p:blipFill>
          <a:blip r:embed="rId2"/>
          <a:srcRect t="-2426" b="-11975"/>
          <a:stretch>
            <a:fillRect/>
          </a:stretch>
        </p:blipFill>
        <p:spPr>
          <a:xfrm>
            <a:off x="640073" y="1120626"/>
            <a:ext cx="7957352" cy="45308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4" descr="q2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73" y="5156546"/>
            <a:ext cx="7957352" cy="9898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020228" y="958409"/>
            <a:ext cx="1105877" cy="3244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Q22 &amp; 27</a:t>
            </a:r>
            <a:endParaRPr kumimoji="0" lang="en-US" sz="12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1EE32-9DDC-4341-9910-8A742E320D1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q20.png"/>
          <p:cNvPicPr>
            <a:picLocks noChangeAspect="1"/>
          </p:cNvPicPr>
          <p:nvPr/>
        </p:nvPicPr>
        <p:blipFill>
          <a:blip r:embed="rId2"/>
          <a:srcRect t="-6880" b="-6880"/>
          <a:stretch>
            <a:fillRect/>
          </a:stretch>
        </p:blipFill>
        <p:spPr>
          <a:xfrm>
            <a:off x="308146" y="980552"/>
            <a:ext cx="8509032" cy="33286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4" descr="q23.png"/>
          <p:cNvPicPr>
            <a:picLocks noChangeAspect="1"/>
          </p:cNvPicPr>
          <p:nvPr/>
        </p:nvPicPr>
        <p:blipFill>
          <a:blip r:embed="rId3"/>
          <a:srcRect t="63417"/>
          <a:stretch>
            <a:fillRect/>
          </a:stretch>
        </p:blipFill>
        <p:spPr>
          <a:xfrm>
            <a:off x="308148" y="4117131"/>
            <a:ext cx="8509030" cy="11311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5" descr="q21.png"/>
          <p:cNvPicPr>
            <a:picLocks noChangeAspect="1"/>
          </p:cNvPicPr>
          <p:nvPr/>
        </p:nvPicPr>
        <p:blipFill>
          <a:blip r:embed="rId4"/>
          <a:srcRect t="63674" r="1962"/>
          <a:stretch>
            <a:fillRect/>
          </a:stretch>
        </p:blipFill>
        <p:spPr>
          <a:xfrm>
            <a:off x="308146" y="5117245"/>
            <a:ext cx="8509032" cy="12049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7080691" y="1318337"/>
            <a:ext cx="1066799" cy="3712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Q20</a:t>
            </a:r>
            <a:r>
              <a:rPr lang="en-US" sz="1200" b="1" i="1" dirty="0" smtClean="0">
                <a:latin typeface="+mj-lt"/>
                <a:ea typeface="+mj-ea"/>
                <a:cs typeface="+mj-cs"/>
              </a:rPr>
              <a:t>, </a:t>
            </a:r>
            <a:r>
              <a:rPr kumimoji="0" lang="en-US" sz="1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23, 21</a:t>
            </a:r>
            <a:endParaRPr kumimoji="0" lang="en-US" sz="12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1EE32-9DDC-4341-9910-8A742E320D1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::Screen shot 2010-10-30 at 4.44.08 PM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6389" y="937846"/>
            <a:ext cx="7991231" cy="526795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1EE32-9DDC-4341-9910-8A742E320D1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7427"/>
            <a:ext cx="8229600" cy="780915"/>
          </a:xfrm>
        </p:spPr>
        <p:txBody>
          <a:bodyPr>
            <a:normAutofit fontScale="90000"/>
          </a:bodyPr>
          <a:lstStyle/>
          <a:p>
            <a:r>
              <a:rPr lang="en-US" b="1" i="1" dirty="0" smtClean="0"/>
              <a:t>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 descr="::Screen shot 2010-10-30 at 4.34.00 PM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570" y="728407"/>
            <a:ext cx="7705832" cy="564426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1EE32-9DDC-4341-9910-8A742E320D11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::Screen shot 2010-10-30 at 4.44.23 PM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3814" y="657161"/>
            <a:ext cx="8018815" cy="574049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1EE32-9DDC-4341-9910-8A742E320D11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852532"/>
          <a:ext cx="8229600" cy="560362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1EE32-9DDC-4341-9910-8A742E320D11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54264"/>
            <a:ext cx="8229600" cy="565688"/>
          </a:xfrm>
          <a:scene3d>
            <a:camera prst="isometricOffAxis1Right">
              <a:rot lat="1080000" lon="20040000" rev="0"/>
            </a:camera>
            <a:lightRig rig="threePt" dir="t"/>
          </a:scene3d>
        </p:spPr>
        <p:txBody>
          <a:bodyPr>
            <a:normAutofit fontScale="90000"/>
          </a:bodyPr>
          <a:lstStyle/>
          <a:p>
            <a:r>
              <a:rPr lang="en-US" b="1" i="1" dirty="0" smtClean="0"/>
              <a:t>         </a:t>
            </a:r>
            <a:r>
              <a:rPr lang="en-US" b="1" i="1" cap="all" dirty="0" smtClean="0"/>
              <a:t>findings</a:t>
            </a:r>
            <a:r>
              <a:rPr lang="en-US" cap="all" dirty="0" smtClean="0"/>
              <a:t> </a:t>
            </a:r>
            <a:endParaRPr lang="en-US" cap="all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</p:nvPr>
        </p:nvGraphicFramePr>
        <p:xfrm>
          <a:off x="457200" y="1438647"/>
          <a:ext cx="8229600" cy="4855955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Picture 8" descr="images.jpeg"/>
          <p:cNvPicPr>
            <a:picLocks noChangeAspect="1"/>
          </p:cNvPicPr>
          <p:nvPr/>
        </p:nvPicPr>
        <p:blipFill>
          <a:blip r:embed="rId7"/>
          <a:srcRect l="18765" r="19967"/>
          <a:stretch>
            <a:fillRect/>
          </a:stretch>
        </p:blipFill>
        <p:spPr>
          <a:xfrm rot="15713237">
            <a:off x="2907795" y="508068"/>
            <a:ext cx="728204" cy="1623765"/>
          </a:xfrm>
          <a:prstGeom prst="rect">
            <a:avLst/>
          </a:prstGeom>
          <a:scene3d>
            <a:camera prst="isometricOffAxis2Left">
              <a:rot lat="1080000" lon="1560000" rev="0"/>
            </a:camera>
            <a:lightRig rig="threePt" dir="t"/>
          </a:scene3d>
          <a:sp3d>
            <a:bevelT w="101600" prst="riblet"/>
          </a:sp3d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1EE32-9DDC-4341-9910-8A742E320D11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29260" y="2886176"/>
            <a:ext cx="4557181" cy="36524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841" y="985740"/>
            <a:ext cx="8229600" cy="565688"/>
          </a:xfrm>
        </p:spPr>
        <p:txBody>
          <a:bodyPr>
            <a:normAutofit fontScale="90000"/>
          </a:bodyPr>
          <a:lstStyle/>
          <a:p>
            <a:r>
              <a:rPr lang="en-US" b="1" i="1" cap="all" dirty="0" smtClean="0"/>
              <a:t>Lessons learnt</a:t>
            </a:r>
            <a:endParaRPr lang="en-US" b="1" i="1" cap="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4460" y="2181365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b="1" i="1" dirty="0" smtClean="0">
                <a:solidFill>
                  <a:schemeClr val="accent4">
                    <a:lumMod val="50000"/>
                  </a:schemeClr>
                </a:solidFill>
              </a:rPr>
              <a:t>Assumptions </a:t>
            </a:r>
            <a:endParaRPr lang="en-US" sz="2800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lvl="1"/>
            <a:r>
              <a:rPr lang="en-US" sz="2400" b="1" i="1" dirty="0" smtClean="0">
                <a:solidFill>
                  <a:schemeClr val="accent4">
                    <a:lumMod val="50000"/>
                  </a:schemeClr>
                </a:solidFill>
              </a:rPr>
              <a:t>S</a:t>
            </a:r>
            <a:r>
              <a:rPr lang="en-US" sz="2400" b="1" i="1" dirty="0" smtClean="0">
                <a:solidFill>
                  <a:schemeClr val="accent4">
                    <a:lumMod val="50000"/>
                  </a:schemeClr>
                </a:solidFill>
              </a:rPr>
              <a:t>haring </a:t>
            </a:r>
            <a:r>
              <a:rPr lang="en-US" sz="2400" b="1" i="1" dirty="0" smtClean="0">
                <a:solidFill>
                  <a:schemeClr val="accent4">
                    <a:lumMod val="50000"/>
                  </a:schemeClr>
                </a:solidFill>
              </a:rPr>
              <a:t>their entertainment space</a:t>
            </a:r>
          </a:p>
          <a:p>
            <a:r>
              <a:rPr lang="en-US" sz="2800" b="1" i="1" dirty="0" smtClean="0">
                <a:solidFill>
                  <a:schemeClr val="accent4">
                    <a:lumMod val="50000"/>
                  </a:schemeClr>
                </a:solidFill>
              </a:rPr>
              <a:t>Scripting</a:t>
            </a:r>
          </a:p>
          <a:p>
            <a:r>
              <a:rPr lang="en-US" sz="2800" b="1" i="1" dirty="0" smtClean="0">
                <a:solidFill>
                  <a:schemeClr val="accent4">
                    <a:lumMod val="50000"/>
                  </a:schemeClr>
                </a:solidFill>
              </a:rPr>
              <a:t>Audio &amp; video formats </a:t>
            </a:r>
          </a:p>
          <a:p>
            <a:pPr lvl="1"/>
            <a:r>
              <a:rPr lang="en-US" sz="2400" b="1" i="1" dirty="0" smtClean="0">
                <a:solidFill>
                  <a:schemeClr val="accent4">
                    <a:lumMod val="50000"/>
                  </a:schemeClr>
                </a:solidFill>
              </a:rPr>
              <a:t>convertors</a:t>
            </a:r>
          </a:p>
          <a:p>
            <a:r>
              <a:rPr lang="en-US" sz="2800" b="1" i="1" dirty="0" smtClean="0">
                <a:solidFill>
                  <a:schemeClr val="accent4">
                    <a:lumMod val="50000"/>
                  </a:schemeClr>
                </a:solidFill>
              </a:rPr>
              <a:t>Length of podcasts</a:t>
            </a:r>
            <a:endParaRPr lang="en-US" sz="28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6" name="Picture 5" descr="images-1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1883" y="724861"/>
            <a:ext cx="1124024" cy="1385554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1EE32-9DDC-4341-9910-8A742E320D11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17093" y="4719428"/>
            <a:ext cx="1693707" cy="1760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17826" y="3329690"/>
            <a:ext cx="1695446" cy="1339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eLearning_icon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293624" y="1260013"/>
            <a:ext cx="2440488" cy="18218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4"/>
          <p:cNvPicPr/>
          <p:nvPr/>
        </p:nvPicPr>
        <p:blipFill>
          <a:blip r:embed="rId5"/>
          <a:srcRect t="23795"/>
          <a:stretch>
            <a:fillRect/>
          </a:stretch>
        </p:blipFill>
        <p:spPr bwMode="auto">
          <a:xfrm>
            <a:off x="6323744" y="1276793"/>
            <a:ext cx="2615611" cy="18050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pSp>
        <p:nvGrpSpPr>
          <p:cNvPr id="6" name="Group 5"/>
          <p:cNvGrpSpPr/>
          <p:nvPr/>
        </p:nvGrpSpPr>
        <p:grpSpPr>
          <a:xfrm>
            <a:off x="2858612" y="1260012"/>
            <a:ext cx="3254505" cy="1821879"/>
            <a:chOff x="2473991" y="491848"/>
            <a:chExt cx="3403057" cy="1547090"/>
          </a:xfrm>
        </p:grpSpPr>
        <p:sp>
          <p:nvSpPr>
            <p:cNvPr id="7" name="Rectangle 6"/>
            <p:cNvSpPr/>
            <p:nvPr/>
          </p:nvSpPr>
          <p:spPr>
            <a:xfrm>
              <a:off x="2473991" y="491848"/>
              <a:ext cx="3394108" cy="1547090"/>
            </a:xfrm>
            <a:prstGeom prst="rect">
              <a:avLst/>
            </a:prstGeom>
            <a:gradFill rotWithShape="0">
              <a:gsLst>
                <a:gs pos="100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lumMod val="75000"/>
                    <a:alpha val="48000"/>
                  </a:schemeClr>
                </a:gs>
              </a:gsLst>
              <a:lin ang="6480000" scaled="0"/>
            </a:gra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2482941" y="506098"/>
              <a:ext cx="3394107" cy="1532840"/>
            </a:xfrm>
            <a:prstGeom prst="rect">
              <a:avLst/>
            </a:prstGeom>
            <a:gradFill>
              <a:gsLst>
                <a:gs pos="9900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t" anchorCtr="0">
              <a:noAutofit/>
            </a:bodyPr>
            <a:lstStyle/>
            <a:p>
              <a:pPr lvl="0" algn="ctr" defTabSz="533400" rtl="0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</a:pPr>
              <a:r>
                <a:rPr lang="en-US" sz="1400" b="1" i="1" kern="1200" dirty="0" smtClean="0"/>
                <a:t>Prediction - </a:t>
              </a:r>
              <a:r>
                <a:rPr lang="en-US" sz="1400" b="1" i="1" kern="1200" cap="all" dirty="0" err="1" smtClean="0"/>
                <a:t>e</a:t>
              </a:r>
              <a:r>
                <a:rPr lang="en-US" sz="1400" b="1" i="1" kern="1200" cap="all" dirty="0" smtClean="0"/>
                <a:t>-learning </a:t>
              </a:r>
              <a:r>
                <a:rPr lang="en-US" sz="1400" b="1" i="1" kern="1200" dirty="0" smtClean="0"/>
                <a:t>to be the final solution.  </a:t>
              </a:r>
              <a:endParaRPr lang="en-US" sz="2000" b="1" i="1" kern="1200" dirty="0" smtClean="0"/>
            </a:p>
            <a:p>
              <a:pPr lvl="0" algn="ctr" defTabSz="533400" rtl="0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</a:pPr>
              <a:r>
                <a:rPr lang="en-US" sz="1400" b="1" i="1" kern="1200" cap="all" dirty="0" smtClean="0">
                  <a:solidFill>
                    <a:schemeClr val="accent4">
                      <a:lumMod val="50000"/>
                    </a:schemeClr>
                  </a:solidFill>
                </a:rPr>
                <a:t> </a:t>
              </a:r>
              <a:r>
                <a:rPr lang="en-US" sz="1400" b="1" i="1" kern="1200" cap="all" dirty="0" smtClean="0">
                  <a:solidFill>
                    <a:srgbClr val="660066"/>
                  </a:solidFill>
                </a:rPr>
                <a:t>Change</a:t>
              </a:r>
              <a:r>
                <a:rPr lang="en-US" sz="1400" b="1" i="1" cap="all" dirty="0" smtClean="0">
                  <a:solidFill>
                    <a:srgbClr val="660066"/>
                  </a:solidFill>
                </a:rPr>
                <a:t> </a:t>
              </a:r>
              <a:r>
                <a:rPr lang="en-US" sz="1400" b="1" i="1" kern="1200" dirty="0" smtClean="0">
                  <a:solidFill>
                    <a:srgbClr val="660066"/>
                  </a:solidFill>
                </a:rPr>
                <a:t>- wireless telephones and computers  replace wired ones</a:t>
              </a:r>
            </a:p>
            <a:p>
              <a:pPr lvl="0" algn="ctr" defTabSz="533400" rtl="0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</a:pPr>
              <a:r>
                <a:rPr lang="en-US" sz="1400" b="1" i="1" kern="1200" dirty="0" smtClean="0">
                  <a:solidFill>
                    <a:schemeClr val="accent4">
                      <a:lumMod val="50000"/>
                    </a:schemeClr>
                  </a:solidFill>
                </a:rPr>
                <a:t> </a:t>
              </a:r>
              <a:r>
                <a:rPr lang="en-US" sz="1050" b="1" i="1" kern="1200" dirty="0" smtClean="0">
                  <a:solidFill>
                    <a:schemeClr val="bg1"/>
                  </a:solidFill>
                </a:rPr>
                <a:t>(Keegan, 2002</a:t>
              </a:r>
              <a:r>
                <a:rPr lang="en-US" sz="1050" b="1" i="1" kern="1200" dirty="0" smtClean="0">
                  <a:solidFill>
                    <a:srgbClr val="FFFFFF"/>
                  </a:solidFill>
                </a:rPr>
                <a:t>) </a:t>
              </a:r>
              <a:endParaRPr lang="en-US" sz="1400" b="1" i="1" kern="1200" dirty="0" smtClean="0">
                <a:solidFill>
                  <a:srgbClr val="FFFFFF"/>
                </a:solidFill>
              </a:endParaRPr>
            </a:p>
            <a:p>
              <a:pPr lvl="0" algn="ctr" defTabSz="533400" rtl="0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</a:pPr>
              <a:r>
                <a:rPr lang="en-US" sz="1400" b="1" i="1" kern="1200" dirty="0" smtClean="0">
                  <a:solidFill>
                    <a:schemeClr val="bg1"/>
                  </a:solidFill>
                </a:rPr>
                <a:t> </a:t>
              </a:r>
              <a:r>
                <a:rPr lang="en-US" sz="1400" b="1" i="1" dirty="0" smtClean="0">
                  <a:solidFill>
                    <a:schemeClr val="bg1"/>
                  </a:solidFill>
                </a:rPr>
                <a:t>I</a:t>
              </a:r>
              <a:r>
                <a:rPr lang="en-US" sz="1400" b="1" i="1" kern="1200" dirty="0" smtClean="0">
                  <a:solidFill>
                    <a:schemeClr val="bg1"/>
                  </a:solidFill>
                </a:rPr>
                <a:t>mplications for teaching and learning </a:t>
              </a:r>
              <a:endParaRPr lang="en-US" sz="1400" b="1" i="1" dirty="0" smtClean="0">
                <a:solidFill>
                  <a:schemeClr val="bg1"/>
                </a:solidFill>
              </a:endParaRPr>
            </a:p>
            <a:p>
              <a:pPr lvl="0" algn="ctr" defTabSz="533400" rtl="0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</a:pPr>
              <a:r>
                <a:rPr lang="en-US" sz="1400" b="1" i="1" kern="1200" dirty="0" smtClean="0">
                  <a:solidFill>
                    <a:srgbClr val="660066"/>
                  </a:solidFill>
                </a:rPr>
                <a:t>“free the learner or digital native”</a:t>
              </a:r>
              <a:endParaRPr lang="en-US" sz="1400" b="1" i="1" kern="1200" dirty="0">
                <a:solidFill>
                  <a:srgbClr val="660066"/>
                </a:solidFill>
              </a:endParaRPr>
            </a:p>
          </p:txBody>
        </p:sp>
      </p:grpSp>
      <p:sp>
        <p:nvSpPr>
          <p:cNvPr id="10" name="Title 1"/>
          <p:cNvSpPr txBox="1">
            <a:spLocks/>
          </p:cNvSpPr>
          <p:nvPr/>
        </p:nvSpPr>
        <p:spPr>
          <a:xfrm>
            <a:off x="418124" y="647258"/>
            <a:ext cx="8229600" cy="4664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Introduction &amp; Vision </a:t>
            </a:r>
            <a:endParaRPr kumimoji="0" lang="en-US" sz="4400" b="1" i="1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6148203" y="3487533"/>
            <a:ext cx="2852339" cy="997404"/>
            <a:chOff x="304050" y="2368437"/>
            <a:chExt cx="2581405" cy="1342527"/>
          </a:xfrm>
        </p:grpSpPr>
        <p:sp>
          <p:nvSpPr>
            <p:cNvPr id="12" name="Rectangle 11"/>
            <p:cNvSpPr/>
            <p:nvPr/>
          </p:nvSpPr>
          <p:spPr>
            <a:xfrm>
              <a:off x="304050" y="2368437"/>
              <a:ext cx="2581405" cy="1342527"/>
            </a:xfrm>
            <a:prstGeom prst="rect">
              <a:avLst/>
            </a:prstGeom>
            <a:gradFill rotWithShape="0">
              <a:gsLst>
                <a:gs pos="100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lumMod val="75000"/>
                    <a:alpha val="48000"/>
                  </a:schemeClr>
                </a:gs>
              </a:gsLst>
              <a:lin ang="6480000" scaled="0"/>
            </a:gra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304050" y="2452114"/>
              <a:ext cx="2581405" cy="10659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88950" rtl="0">
                <a:lnSpc>
                  <a:spcPct val="90000"/>
                </a:lnSpc>
                <a:spcBef>
                  <a:spcPct val="0"/>
                </a:spcBef>
                <a:spcAft>
                  <a:spcPts val="4062"/>
                </a:spcAft>
              </a:pPr>
              <a:r>
                <a:rPr lang="en-US" sz="1600" b="1" i="1" kern="1200" cap="all" dirty="0" smtClean="0">
                  <a:solidFill>
                    <a:srgbClr val="660066"/>
                  </a:solidFill>
                </a:rPr>
                <a:t>Mobile learning </a:t>
              </a:r>
              <a:r>
                <a:rPr lang="en-US" sz="1600" b="1" i="1" kern="1200" dirty="0" smtClean="0">
                  <a:solidFill>
                    <a:srgbClr val="660066"/>
                  </a:solidFill>
                </a:rPr>
                <a:t>(</a:t>
              </a:r>
              <a:r>
                <a:rPr lang="en-US" sz="1600" b="1" i="1" kern="1200" dirty="0" err="1" smtClean="0">
                  <a:solidFill>
                    <a:srgbClr val="660066"/>
                  </a:solidFill>
                </a:rPr>
                <a:t>m</a:t>
              </a:r>
              <a:r>
                <a:rPr lang="en-US" sz="1600" b="1" i="1" kern="1200" dirty="0" smtClean="0">
                  <a:solidFill>
                    <a:srgbClr val="660066"/>
                  </a:solidFill>
                </a:rPr>
                <a:t>-learning</a:t>
              </a:r>
              <a:r>
                <a:rPr lang="en-US" sz="1600" b="1" i="1" kern="1200" dirty="0" smtClean="0">
                  <a:solidFill>
                    <a:srgbClr val="604A7B"/>
                  </a:solidFill>
                </a:rPr>
                <a:t>) </a:t>
              </a:r>
              <a:r>
                <a:rPr lang="en-US" sz="1600" b="1" i="1" dirty="0" smtClean="0"/>
                <a:t>- </a:t>
              </a:r>
              <a:r>
                <a:rPr lang="en-US" sz="1600" b="1" i="1" kern="1200" dirty="0" smtClean="0">
                  <a:solidFill>
                    <a:schemeClr val="bg1"/>
                  </a:solidFill>
                </a:rPr>
                <a:t>natural extension of                   </a:t>
              </a:r>
              <a:r>
                <a:rPr lang="en-US" sz="1600" b="1" i="1" kern="1200" dirty="0" err="1" smtClean="0">
                  <a:solidFill>
                    <a:schemeClr val="bg1"/>
                  </a:solidFill>
                </a:rPr>
                <a:t>e</a:t>
              </a:r>
              <a:r>
                <a:rPr lang="en-US" sz="1600" b="1" i="1" kern="1200" dirty="0" smtClean="0">
                  <a:solidFill>
                    <a:schemeClr val="bg1"/>
                  </a:solidFill>
                </a:rPr>
                <a:t>-learning</a:t>
              </a:r>
              <a:r>
                <a:rPr lang="en-US" sz="1600" b="1" i="1" kern="1200" dirty="0" smtClean="0"/>
                <a:t>” </a:t>
              </a:r>
              <a:r>
                <a:rPr lang="en-US" sz="1200" b="1" i="1" kern="1200" dirty="0" smtClean="0"/>
                <a:t>Brown (2005) </a:t>
              </a:r>
              <a:endParaRPr lang="en-US" sz="1600" b="1" i="1" kern="1200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25074" y="3303047"/>
            <a:ext cx="4644712" cy="1254547"/>
            <a:chOff x="6014045" y="2853289"/>
            <a:chExt cx="2056781" cy="1340140"/>
          </a:xfrm>
        </p:grpSpPr>
        <p:sp>
          <p:nvSpPr>
            <p:cNvPr id="23" name="Rectangle 22"/>
            <p:cNvSpPr/>
            <p:nvPr/>
          </p:nvSpPr>
          <p:spPr>
            <a:xfrm>
              <a:off x="6014045" y="2853289"/>
              <a:ext cx="2056781" cy="1234064"/>
            </a:xfrm>
            <a:prstGeom prst="rect">
              <a:avLst/>
            </a:prstGeom>
            <a:gradFill rotWithShape="0">
              <a:gsLst>
                <a:gs pos="100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lumMod val="75000"/>
                    <a:alpha val="48000"/>
                  </a:schemeClr>
                </a:gs>
              </a:gsLst>
              <a:lin ang="6480000" scaled="0"/>
            </a:gra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Rectangle 23"/>
            <p:cNvSpPr/>
            <p:nvPr/>
          </p:nvSpPr>
          <p:spPr>
            <a:xfrm>
              <a:off x="6022238" y="2943796"/>
              <a:ext cx="2028489" cy="12496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6670" tIns="26670" rIns="26670" bIns="26670" numCol="1" spcCol="1270" anchor="ctr" anchorCtr="0">
              <a:noAutofit/>
            </a:bodyPr>
            <a:lstStyle/>
            <a:p>
              <a:pPr lvl="0" algn="ctr" defTabSz="311150" rtl="0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</a:pPr>
              <a:r>
                <a:rPr lang="en-US" sz="1400" b="1" i="1" dirty="0" smtClean="0">
                  <a:solidFill>
                    <a:srgbClr val="660066"/>
                  </a:solidFill>
                </a:rPr>
                <a:t>W</a:t>
              </a:r>
              <a:r>
                <a:rPr lang="en-US" sz="1400" b="1" i="1" kern="1200" dirty="0" smtClean="0">
                  <a:solidFill>
                    <a:srgbClr val="660066"/>
                  </a:solidFill>
                </a:rPr>
                <a:t>idespread “penetration of broadband” + increasing ownership of mobile MP devices</a:t>
              </a:r>
            </a:p>
            <a:p>
              <a:pPr lvl="0" algn="ctr" defTabSz="311150" rtl="0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</a:pPr>
              <a:r>
                <a:rPr lang="en-US" sz="1400" b="1" i="1" kern="1200" dirty="0" smtClean="0">
                  <a:solidFill>
                    <a:srgbClr val="403152"/>
                  </a:solidFill>
                </a:rPr>
                <a:t> </a:t>
              </a:r>
              <a:r>
                <a:rPr lang="en-US" b="1" i="1" kern="1200" dirty="0" smtClean="0"/>
                <a:t>=</a:t>
              </a:r>
              <a:r>
                <a:rPr lang="en-US" sz="1400" b="1" i="1" kern="1200" dirty="0" smtClean="0"/>
                <a:t> </a:t>
              </a:r>
              <a:r>
                <a:rPr lang="en-US" sz="1400" b="1" i="1" kern="1200" dirty="0" smtClean="0">
                  <a:solidFill>
                    <a:srgbClr val="FFFFFF"/>
                  </a:solidFill>
                </a:rPr>
                <a:t>successful “content delivery and student engagement” </a:t>
              </a:r>
            </a:p>
            <a:p>
              <a:pPr lvl="0" algn="ctr" defTabSz="311150" rtl="0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</a:pPr>
              <a:r>
                <a:rPr lang="en-US" sz="1400" b="1" i="1" kern="1200" dirty="0" smtClean="0"/>
                <a:t>(</a:t>
              </a:r>
              <a:r>
                <a:rPr lang="en-US" sz="1100" b="1" i="1" kern="1200" dirty="0" err="1" smtClean="0"/>
                <a:t>Edirisingha</a:t>
              </a:r>
              <a:r>
                <a:rPr lang="en-US" sz="1100" b="1" i="1" kern="1200" dirty="0" smtClean="0"/>
                <a:t>, Salmon &amp; Fothergill</a:t>
              </a:r>
              <a:r>
                <a:rPr lang="en-US" sz="1100" b="1" i="1" dirty="0" smtClean="0"/>
                <a:t>, </a:t>
              </a:r>
              <a:r>
                <a:rPr lang="en-US" sz="1100" b="1" i="1" kern="1200" dirty="0" smtClean="0"/>
                <a:t>2007). </a:t>
              </a:r>
              <a:endParaRPr lang="en-US" sz="1400" b="1" i="1" kern="1200" dirty="0" smtClean="0"/>
            </a:p>
            <a:p>
              <a:pPr lvl="0" algn="ctr" defTabSz="311150" rtl="0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</a:pPr>
              <a:r>
                <a:rPr lang="en-US" sz="1400" b="1" i="1" kern="1200" dirty="0" smtClean="0"/>
                <a:t> </a:t>
              </a:r>
              <a:endParaRPr lang="en-US" sz="1400" b="1" i="1" kern="12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575607" y="4897207"/>
            <a:ext cx="3841486" cy="1417028"/>
            <a:chOff x="2142718" y="4162513"/>
            <a:chExt cx="2056783" cy="1234069"/>
          </a:xfrm>
        </p:grpSpPr>
        <p:sp>
          <p:nvSpPr>
            <p:cNvPr id="26" name="Rectangle 25"/>
            <p:cNvSpPr/>
            <p:nvPr/>
          </p:nvSpPr>
          <p:spPr>
            <a:xfrm>
              <a:off x="2142718" y="4162513"/>
              <a:ext cx="2056783" cy="1234069"/>
            </a:xfrm>
            <a:prstGeom prst="rect">
              <a:avLst/>
            </a:prstGeom>
            <a:gradFill rotWithShape="0">
              <a:gsLst>
                <a:gs pos="100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lumMod val="75000"/>
                    <a:alpha val="48000"/>
                  </a:schemeClr>
                </a:gs>
              </a:gsLst>
              <a:lin ang="6480000" scaled="0"/>
            </a:gra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2192355" y="4261041"/>
              <a:ext cx="1964351" cy="106473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6670" tIns="26670" rIns="26670" bIns="26670" numCol="1" spcCol="1270" anchor="ctr" anchorCtr="0">
              <a:noAutofit/>
            </a:bodyPr>
            <a:lstStyle/>
            <a:p>
              <a:pPr lvl="0" algn="ctr" defTabSz="3111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i="1" u="none" kern="1200" cap="all" dirty="0" smtClean="0">
                  <a:solidFill>
                    <a:srgbClr val="660066"/>
                  </a:solidFill>
                </a:rPr>
                <a:t>Podcast</a:t>
              </a:r>
              <a:r>
                <a:rPr lang="en-US" sz="1400" b="1" i="1" u="none" kern="1200" dirty="0" smtClean="0">
                  <a:solidFill>
                    <a:srgbClr val="660066"/>
                  </a:solidFill>
                </a:rPr>
                <a:t>s</a:t>
              </a:r>
              <a:r>
                <a:rPr lang="en-US" sz="1400" b="1" i="1" kern="1200" dirty="0" smtClean="0"/>
                <a:t>  play audio (MP3) and video (MP4) digital formats</a:t>
              </a:r>
              <a:r>
                <a:rPr lang="en-US" sz="1400" b="1" i="1" dirty="0" smtClean="0"/>
                <a:t>. </a:t>
              </a:r>
            </a:p>
            <a:p>
              <a:pPr lvl="0" algn="ctr" defTabSz="3111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i="1" dirty="0" smtClean="0">
                  <a:solidFill>
                    <a:srgbClr val="660066"/>
                  </a:solidFill>
                </a:rPr>
                <a:t>D</a:t>
              </a:r>
              <a:r>
                <a:rPr lang="en-US" sz="1400" b="1" i="1" kern="1200" dirty="0" smtClean="0">
                  <a:solidFill>
                    <a:srgbClr val="660066"/>
                  </a:solidFill>
                </a:rPr>
                <a:t>istributed via web-based technologies</a:t>
              </a:r>
              <a:r>
                <a:rPr lang="en-US" sz="1400" b="1" i="1" dirty="0" smtClean="0"/>
                <a:t>.</a:t>
              </a:r>
            </a:p>
            <a:p>
              <a:pPr lvl="0" algn="ctr" defTabSz="3111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i="1" kern="1200" dirty="0" smtClean="0"/>
                <a:t>Hosted via the universities LMS or</a:t>
              </a:r>
              <a:r>
                <a:rPr lang="en-US" sz="1400" b="1" i="1" dirty="0" smtClean="0"/>
                <a:t> </a:t>
              </a:r>
              <a:r>
                <a:rPr lang="en-US" sz="1400" b="1" i="1" kern="1200" dirty="0" smtClean="0"/>
                <a:t> open site. </a:t>
              </a:r>
              <a:endParaRPr lang="en-US" sz="1400" b="1" i="1" kern="1200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04073" y="4590301"/>
            <a:ext cx="2432554" cy="400350"/>
            <a:chOff x="5883631" y="3888343"/>
            <a:chExt cx="2099769" cy="1347107"/>
          </a:xfrm>
        </p:grpSpPr>
        <p:sp>
          <p:nvSpPr>
            <p:cNvPr id="30" name="Rectangle 29"/>
            <p:cNvSpPr/>
            <p:nvPr/>
          </p:nvSpPr>
          <p:spPr>
            <a:xfrm>
              <a:off x="5926615" y="3888343"/>
              <a:ext cx="2056785" cy="1234066"/>
            </a:xfrm>
            <a:prstGeom prst="rect">
              <a:avLst/>
            </a:prstGeom>
            <a:gradFill rotWithShape="0">
              <a:gsLst>
                <a:gs pos="100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lumMod val="75000"/>
                    <a:alpha val="48000"/>
                  </a:schemeClr>
                </a:gs>
              </a:gsLst>
              <a:lin ang="6480000" scaled="0"/>
            </a:gra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5883631" y="4122794"/>
              <a:ext cx="2056786" cy="111265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6670" tIns="26670" rIns="26670" bIns="26670" numCol="1" spcCol="1270" anchor="t" anchorCtr="0">
              <a:noAutofit/>
            </a:bodyPr>
            <a:lstStyle/>
            <a:p>
              <a:pPr lvl="0" algn="ctr" defTabSz="3111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i="1" kern="1200" dirty="0" smtClean="0">
                  <a:solidFill>
                    <a:srgbClr val="660066"/>
                  </a:solidFill>
                </a:rPr>
                <a:t>“PUSH”  </a:t>
              </a:r>
              <a:r>
                <a:rPr lang="en-US" sz="1400" b="1" i="1" kern="1200" dirty="0" err="1" smtClean="0">
                  <a:solidFill>
                    <a:srgbClr val="660066"/>
                  </a:solidFill>
                </a:rPr>
                <a:t>vs</a:t>
              </a:r>
              <a:r>
                <a:rPr lang="en-US" sz="1400" b="1" i="1" kern="1200" dirty="0" smtClean="0">
                  <a:solidFill>
                    <a:srgbClr val="660066"/>
                  </a:solidFill>
                </a:rPr>
                <a:t>  PULL technology </a:t>
              </a:r>
              <a:endParaRPr lang="en-US" sz="1400" b="1" i="1" dirty="0" smtClean="0">
                <a:solidFill>
                  <a:srgbClr val="660066"/>
                </a:solidFill>
              </a:endParaRPr>
            </a:p>
            <a:p>
              <a:pPr marL="57150" lvl="1" indent="-57150" algn="ctr" defTabSz="2222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050" b="1" i="1" kern="1200" dirty="0" smtClean="0">
                  <a:solidFill>
                    <a:srgbClr val="660066"/>
                  </a:solidFill>
                </a:rPr>
                <a:t> </a:t>
              </a:r>
              <a:endParaRPr lang="en-US" sz="1050" b="1" i="1" kern="1200" dirty="0">
                <a:solidFill>
                  <a:srgbClr val="660066"/>
                </a:solidFill>
              </a:endParaRPr>
            </a:p>
          </p:txBody>
        </p:sp>
      </p:grpSp>
      <p:pic>
        <p:nvPicPr>
          <p:cNvPr id="32" name="Picture 31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6839" y="4968048"/>
            <a:ext cx="2863846" cy="14816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1EE32-9DDC-4341-9910-8A742E320D1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61065" y="2147848"/>
            <a:ext cx="3995746" cy="3292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9106"/>
            <a:ext cx="8229600" cy="565688"/>
          </a:xfrm>
        </p:spPr>
        <p:txBody>
          <a:bodyPr>
            <a:noAutofit/>
          </a:bodyPr>
          <a:lstStyle/>
          <a:p>
            <a:r>
              <a:rPr lang="en-US" sz="3600" b="1" i="1" cap="all" dirty="0" smtClean="0"/>
              <a:t>Future adjustments</a:t>
            </a:r>
            <a:endParaRPr lang="en-US" sz="3600" b="1" i="1" cap="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674" y="1600200"/>
            <a:ext cx="5041199" cy="4525963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000" b="1" i="1" dirty="0" smtClean="0"/>
              <a:t>Include </a:t>
            </a:r>
            <a:r>
              <a:rPr lang="en-US" sz="2000" b="1" i="1" dirty="0" err="1" smtClean="0"/>
              <a:t>humour</a:t>
            </a:r>
            <a:r>
              <a:rPr lang="en-US" sz="2000" b="1" i="1" dirty="0" smtClean="0"/>
              <a:t>, campus news, etc. </a:t>
            </a:r>
          </a:p>
          <a:p>
            <a:pPr>
              <a:spcAft>
                <a:spcPts val="600"/>
              </a:spcAft>
            </a:pPr>
            <a:r>
              <a:rPr lang="en-US" sz="2000" b="1" i="1" dirty="0" smtClean="0"/>
              <a:t>? Reusability</a:t>
            </a:r>
          </a:p>
          <a:p>
            <a:pPr>
              <a:spcAft>
                <a:spcPts val="600"/>
              </a:spcAft>
            </a:pPr>
            <a:r>
              <a:rPr lang="en-US" sz="2000" b="1" i="1" dirty="0" smtClean="0"/>
              <a:t>Keep length to minimum</a:t>
            </a:r>
          </a:p>
          <a:p>
            <a:pPr>
              <a:spcAft>
                <a:spcPts val="600"/>
              </a:spcAft>
            </a:pPr>
            <a:r>
              <a:rPr lang="en-US" sz="2000" b="1" i="1" dirty="0" smtClean="0"/>
              <a:t>Subscription model – test push technology</a:t>
            </a:r>
          </a:p>
          <a:p>
            <a:pPr>
              <a:spcAft>
                <a:spcPts val="600"/>
              </a:spcAft>
            </a:pPr>
            <a:r>
              <a:rPr lang="en-US" sz="2000" b="1" i="1" dirty="0" smtClean="0"/>
              <a:t>Extending podcast use in other areas of subject</a:t>
            </a:r>
          </a:p>
          <a:p>
            <a:pPr>
              <a:spcAft>
                <a:spcPts val="600"/>
              </a:spcAft>
            </a:pPr>
            <a:r>
              <a:rPr lang="en-US" sz="2000" b="1" i="1" dirty="0" smtClean="0"/>
              <a:t>Student generated podcasts</a:t>
            </a:r>
          </a:p>
          <a:p>
            <a:pPr>
              <a:spcAft>
                <a:spcPts val="600"/>
              </a:spcAft>
            </a:pPr>
            <a:r>
              <a:rPr lang="en-US" sz="2000" b="1" i="1" dirty="0" smtClean="0"/>
              <a:t>Recording of actual lectures</a:t>
            </a:r>
          </a:p>
          <a:p>
            <a:pPr>
              <a:spcAft>
                <a:spcPts val="600"/>
              </a:spcAft>
            </a:pPr>
            <a:r>
              <a:rPr lang="en-US" sz="2000" b="1" i="1" dirty="0" smtClean="0"/>
              <a:t>Pre-lecture podcasts</a:t>
            </a:r>
            <a:endParaRPr lang="en-US" sz="2000" b="1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1EE32-9DDC-4341-9910-8A742E320D11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34653"/>
            <a:ext cx="8229600" cy="565688"/>
          </a:xfrm>
        </p:spPr>
        <p:txBody>
          <a:bodyPr>
            <a:normAutofit fontScale="90000"/>
          </a:bodyPr>
          <a:lstStyle/>
          <a:p>
            <a:r>
              <a:rPr lang="en-US" b="1" i="1" cap="all" dirty="0" smtClean="0"/>
              <a:t>Finale’</a:t>
            </a:r>
            <a:endParaRPr lang="en-US" b="1" i="1" cap="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795" y="1718294"/>
            <a:ext cx="6241682" cy="4405523"/>
          </a:xfrm>
          <a:ln w="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2000" b="1" i="1" dirty="0" smtClean="0">
                <a:solidFill>
                  <a:schemeClr val="accent4">
                    <a:lumMod val="50000"/>
                  </a:schemeClr>
                </a:solidFill>
              </a:rPr>
              <a:t>Educators </a:t>
            </a:r>
            <a:r>
              <a:rPr lang="en-US" sz="2000" b="1" i="1" dirty="0">
                <a:solidFill>
                  <a:schemeClr val="accent4">
                    <a:lumMod val="50000"/>
                  </a:schemeClr>
                </a:solidFill>
              </a:rPr>
              <a:t>need to embrace the rich learning enhancing possibilities that mobile learning provides and fulfils the growing demands for life-long learning opportunities that </a:t>
            </a:r>
            <a:r>
              <a:rPr lang="en-US" sz="2000" b="1" i="1" dirty="0" smtClean="0">
                <a:solidFill>
                  <a:schemeClr val="accent4">
                    <a:lumMod val="50000"/>
                  </a:schemeClr>
                </a:solidFill>
              </a:rPr>
              <a:t>enables one to </a:t>
            </a:r>
            <a:r>
              <a:rPr lang="en-US" sz="2000" b="1" i="1" dirty="0">
                <a:solidFill>
                  <a:schemeClr val="accent4">
                    <a:lumMod val="50000"/>
                  </a:schemeClr>
                </a:solidFill>
              </a:rPr>
              <a:t>learn “on the go”.</a:t>
            </a:r>
            <a:r>
              <a:rPr lang="en-US" sz="2000" b="1" i="1" dirty="0" smtClean="0">
                <a:solidFill>
                  <a:schemeClr val="accent4">
                    <a:lumMod val="50000"/>
                  </a:schemeClr>
                </a:solidFill>
              </a:rPr>
              <a:t> (Brown, 2005)</a:t>
            </a:r>
          </a:p>
          <a:p>
            <a:pPr>
              <a:spcAft>
                <a:spcPts val="600"/>
              </a:spcAft>
            </a:pPr>
            <a:r>
              <a:rPr lang="en-US" sz="2000" b="1" i="1" dirty="0" smtClean="0">
                <a:solidFill>
                  <a:schemeClr val="accent4">
                    <a:lumMod val="50000"/>
                  </a:schemeClr>
                </a:solidFill>
              </a:rPr>
              <a:t>Its </a:t>
            </a:r>
            <a:r>
              <a:rPr lang="en-US" sz="2000" b="1" i="1" dirty="0">
                <a:solidFill>
                  <a:schemeClr val="accent4">
                    <a:lumMod val="50000"/>
                  </a:schemeClr>
                </a:solidFill>
              </a:rPr>
              <a:t>success depends on the ability to design </a:t>
            </a:r>
            <a:r>
              <a:rPr lang="en-US" sz="2000" b="1" i="1" dirty="0">
                <a:solidFill>
                  <a:schemeClr val="accent4">
                    <a:lumMod val="50000"/>
                  </a:schemeClr>
                </a:solidFill>
                <a:effectLst/>
              </a:rPr>
              <a:t>pedagogical sound environments that enhance learning a</a:t>
            </a:r>
            <a:r>
              <a:rPr lang="en-US" sz="2000" b="1" i="1" dirty="0">
                <a:solidFill>
                  <a:schemeClr val="accent4">
                    <a:lumMod val="50000"/>
                  </a:schemeClr>
                </a:solidFill>
              </a:rPr>
              <a:t>nd not just the technological developments and the possibilities they provide. </a:t>
            </a:r>
          </a:p>
          <a:p>
            <a:pPr>
              <a:spcAft>
                <a:spcPts val="600"/>
              </a:spcAft>
            </a:pPr>
            <a:endParaRPr lang="en-US" sz="20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39180" y="2429247"/>
            <a:ext cx="2609655" cy="29935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6836997" y="1917246"/>
            <a:ext cx="1822146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i="1" dirty="0" smtClean="0"/>
              <a:t>Let us become….</a:t>
            </a:r>
            <a:endParaRPr lang="en-US" b="1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1EE32-9DDC-4341-9910-8A742E320D11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6648"/>
            <a:ext cx="8229600" cy="633891"/>
          </a:xfrm>
        </p:spPr>
        <p:txBody>
          <a:bodyPr>
            <a:noAutofit/>
          </a:bodyPr>
          <a:lstStyle/>
          <a:p>
            <a:r>
              <a:rPr lang="en-US" sz="3600" b="1" i="1" dirty="0" smtClean="0"/>
              <a:t>References</a:t>
            </a:r>
            <a:endParaRPr lang="en-US" sz="36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3526"/>
            <a:ext cx="8229600" cy="4525963"/>
          </a:xfrm>
        </p:spPr>
        <p:txBody>
          <a:bodyPr anchor="t">
            <a:noAutofit/>
          </a:bodyPr>
          <a:lstStyle/>
          <a:p>
            <a:r>
              <a:rPr lang="en-US" sz="1100" dirty="0" smtClean="0"/>
              <a:t>ANONYMOUS </a:t>
            </a:r>
            <a:r>
              <a:rPr lang="en-US" sz="1100" dirty="0"/>
              <a:t>2010. Push Technology. </a:t>
            </a:r>
            <a:r>
              <a:rPr lang="en-US" sz="1100" i="1" dirty="0"/>
              <a:t>Wikipedia. Available: </a:t>
            </a:r>
            <a:r>
              <a:rPr lang="en-US" sz="1100" u="sng" dirty="0">
                <a:hlinkClick r:id="rId2"/>
              </a:rPr>
              <a:t>http://en.wikipedia.org/wiki/Push_technology</a:t>
            </a:r>
            <a:r>
              <a:rPr lang="en-US" sz="1100" dirty="0"/>
              <a:t> (Accessed 27 October 2010</a:t>
            </a:r>
            <a:r>
              <a:rPr lang="en-US" sz="1100" dirty="0" smtClean="0"/>
              <a:t>) </a:t>
            </a:r>
            <a:endParaRPr lang="en-US" sz="1100" dirty="0"/>
          </a:p>
          <a:p>
            <a:r>
              <a:rPr lang="en-US" sz="1100" dirty="0"/>
              <a:t>BROWN, T. 2005. Towards a model for </a:t>
            </a:r>
            <a:r>
              <a:rPr lang="en-US" sz="1100" dirty="0" err="1"/>
              <a:t>m</a:t>
            </a:r>
            <a:r>
              <a:rPr lang="en-US" sz="1100" dirty="0"/>
              <a:t>-Learning in Africa. </a:t>
            </a:r>
            <a:r>
              <a:rPr lang="en-US" sz="1100" i="1" dirty="0"/>
              <a:t>International Journal on E-Learning </a:t>
            </a:r>
            <a:r>
              <a:rPr lang="en-US" sz="1100" dirty="0"/>
              <a:t>[Online], 4. Available: </a:t>
            </a:r>
            <a:r>
              <a:rPr lang="en-US" sz="1100" dirty="0">
                <a:hlinkClick r:id="rId3"/>
              </a:rPr>
              <a:t>http://www.up.ac.za/telematic/article.pdf.</a:t>
            </a:r>
            <a:r>
              <a:rPr lang="en-US" sz="1100" dirty="0" smtClean="0"/>
              <a:t>  </a:t>
            </a:r>
            <a:endParaRPr lang="en-US" sz="1100" dirty="0"/>
          </a:p>
          <a:p>
            <a:r>
              <a:rPr lang="en-US" sz="1100" dirty="0"/>
              <a:t>EDIRISINGHA, P., SALMON, G. &amp; FOTHERGILL, J. 2007. </a:t>
            </a:r>
            <a:r>
              <a:rPr lang="en-US" sz="1100" dirty="0" err="1"/>
              <a:t>Profcasting</a:t>
            </a:r>
            <a:r>
              <a:rPr lang="en-US" sz="1100" dirty="0"/>
              <a:t> - a pilot study and guidelines for integrating podcasts in a blended learning environment. </a:t>
            </a:r>
            <a:r>
              <a:rPr lang="en-US" sz="1100" i="1" dirty="0"/>
              <a:t>EDEN Conference 2007.</a:t>
            </a:r>
            <a:r>
              <a:rPr lang="en-US" sz="1100" dirty="0"/>
              <a:t> IMPALA</a:t>
            </a:r>
            <a:r>
              <a:rPr lang="en-US" sz="1100" dirty="0" smtClean="0"/>
              <a:t>.</a:t>
            </a:r>
          </a:p>
          <a:p>
            <a:r>
              <a:rPr lang="en-US" sz="1100" dirty="0"/>
              <a:t>FERRANCE, E. 2000. Action Research. </a:t>
            </a:r>
            <a:r>
              <a:rPr lang="en-US" sz="1100" i="1" dirty="0" smtClean="0"/>
              <a:t>Themes </a:t>
            </a:r>
            <a:r>
              <a:rPr lang="en-US" sz="1100" i="1" dirty="0"/>
              <a:t>in Education </a:t>
            </a:r>
            <a:r>
              <a:rPr lang="en-US" sz="1100" dirty="0"/>
              <a:t>[Online]. Available: </a:t>
            </a:r>
            <a:r>
              <a:rPr lang="en-US" sz="1100" dirty="0">
                <a:hlinkClick r:id="rId4"/>
              </a:rPr>
              <a:t>http://www.alliance.brown.edu/pubs/themes_ed/act_research.pdf</a:t>
            </a:r>
            <a:r>
              <a:rPr lang="en-US" sz="1100" dirty="0"/>
              <a:t> [Accessed 26 October 2010]</a:t>
            </a:r>
            <a:r>
              <a:rPr lang="en-US" sz="1100" dirty="0" smtClean="0"/>
              <a:t>. </a:t>
            </a:r>
            <a:endParaRPr lang="en-US" sz="1100" dirty="0"/>
          </a:p>
          <a:p>
            <a:r>
              <a:rPr lang="en-US" sz="1100" dirty="0"/>
              <a:t>GULC, E. 2008. Learning 2.0 Harnessing Technology to enhance education. </a:t>
            </a:r>
            <a:r>
              <a:rPr lang="en-US" sz="1100" i="1" dirty="0"/>
              <a:t>Escalate News</a:t>
            </a:r>
            <a:r>
              <a:rPr lang="en-US" sz="1100" b="1" dirty="0"/>
              <a:t>,</a:t>
            </a:r>
            <a:r>
              <a:rPr lang="en-US" sz="1100" dirty="0"/>
              <a:t> 2-4</a:t>
            </a:r>
            <a:r>
              <a:rPr lang="en-US" sz="1100" dirty="0" smtClean="0"/>
              <a:t>.</a:t>
            </a:r>
          </a:p>
          <a:p>
            <a:r>
              <a:rPr lang="en-US" sz="1100" dirty="0"/>
              <a:t>HUTCHISON, M., T, T. &amp; CAO, Y.</a:t>
            </a:r>
            <a:r>
              <a:rPr lang="en-US" sz="1100" dirty="0" smtClean="0"/>
              <a:t> “In</a:t>
            </a:r>
            <a:r>
              <a:rPr lang="en-US" sz="1100" dirty="0"/>
              <a:t>-</a:t>
            </a:r>
            <a:r>
              <a:rPr lang="en-US" sz="1100" dirty="0" err="1" smtClean="0"/>
              <a:t>Your_Pocket</a:t>
            </a:r>
            <a:r>
              <a:rPr lang="en-US" sz="1100" dirty="0" smtClean="0"/>
              <a:t>” and </a:t>
            </a:r>
            <a:r>
              <a:rPr lang="en-US" sz="1100" dirty="0"/>
              <a:t>"On-The-</a:t>
            </a:r>
            <a:r>
              <a:rPr lang="en-US" sz="1100" dirty="0" err="1"/>
              <a:t>Fly:"Meeting</a:t>
            </a:r>
            <a:r>
              <a:rPr lang="en-US" sz="1100" dirty="0"/>
              <a:t> the Needs of Today's Generation of Online Learners with Mobile Learning Technology. Athabasca University</a:t>
            </a:r>
            <a:r>
              <a:rPr lang="en-US" sz="1100" dirty="0" smtClean="0"/>
              <a:t>. </a:t>
            </a:r>
            <a:endParaRPr lang="en-US" sz="1100" dirty="0"/>
          </a:p>
          <a:p>
            <a:r>
              <a:rPr lang="en-US" sz="1100" dirty="0"/>
              <a:t>KEEGAN, D. 2002. The Future of Learning: From eLearning to </a:t>
            </a:r>
            <a:r>
              <a:rPr lang="en-US" sz="1100" dirty="0" err="1"/>
              <a:t>mLearning</a:t>
            </a:r>
            <a:r>
              <a:rPr lang="en-US" sz="1100" dirty="0"/>
              <a:t>. </a:t>
            </a:r>
            <a:r>
              <a:rPr lang="en-US" sz="1100" i="1" dirty="0"/>
              <a:t>ZIFF </a:t>
            </a:r>
            <a:r>
              <a:rPr lang="en-US" sz="1100" i="1" dirty="0" err="1"/>
              <a:t>Papiere</a:t>
            </a:r>
            <a:r>
              <a:rPr lang="en-US" sz="1100" i="1" dirty="0"/>
              <a:t>,</a:t>
            </a:r>
            <a:r>
              <a:rPr lang="en-US" sz="1100" dirty="0"/>
              <a:t> 119.</a:t>
            </a:r>
          </a:p>
          <a:p>
            <a:r>
              <a:rPr lang="en-US" sz="1100" dirty="0" smtClean="0"/>
              <a:t> NIE</a:t>
            </a:r>
            <a:r>
              <a:rPr lang="en-US" sz="1100" dirty="0"/>
              <a:t>, M. 2006. </a:t>
            </a:r>
            <a:r>
              <a:rPr lang="en-US" sz="1100" i="1" dirty="0"/>
              <a:t>The Potential Use of Mobile/Handheld Devices, Audio/Podcasting Material in Higher Education - A draft review </a:t>
            </a:r>
            <a:r>
              <a:rPr lang="en-US" sz="1100" dirty="0"/>
              <a:t>[Online]. IMPALA. Available: </a:t>
            </a:r>
            <a:r>
              <a:rPr lang="en-US" sz="1100" dirty="0">
                <a:hlinkClick r:id="rId5"/>
              </a:rPr>
              <a:t>http://www2.le.ac.uk/projects/impala/presentations/Berlin/The%20Potential%20Use%20of%20Mobile%20Devices%20in%20Higher%20Education</a:t>
            </a:r>
            <a:r>
              <a:rPr lang="en-US" sz="1100" dirty="0"/>
              <a:t> [Accessed 06 August 2010</a:t>
            </a:r>
            <a:r>
              <a:rPr lang="en-US" sz="1100" dirty="0" smtClean="0"/>
              <a:t>.</a:t>
            </a:r>
          </a:p>
          <a:p>
            <a:r>
              <a:rPr lang="en-US" sz="1100" dirty="0"/>
              <a:t>O'BRIEN, R. 1998. </a:t>
            </a:r>
            <a:r>
              <a:rPr lang="en-US" sz="1100" i="1" dirty="0"/>
              <a:t>An Overview of the Methodological Approach of Action Research </a:t>
            </a:r>
            <a:r>
              <a:rPr lang="en-US" sz="1100" dirty="0"/>
              <a:t>[Online]. Faculty of Information Studies, University of Toronto. Available: </a:t>
            </a:r>
            <a:r>
              <a:rPr lang="en-US" sz="1100" dirty="0">
                <a:hlinkClick r:id="rId6"/>
              </a:rPr>
              <a:t>http://www.mabvietnam.net/NetDocuments/Action%20researchMet.pdf</a:t>
            </a:r>
            <a:r>
              <a:rPr lang="en-US" sz="1100" dirty="0" smtClean="0">
                <a:hlinkClick r:id="rId6"/>
              </a:rPr>
              <a:t>.</a:t>
            </a:r>
            <a:r>
              <a:rPr lang="en-US" sz="1100" dirty="0" smtClean="0"/>
              <a:t> </a:t>
            </a:r>
            <a:endParaRPr lang="en-US" sz="1100" dirty="0"/>
          </a:p>
          <a:p>
            <a:r>
              <a:rPr lang="en-US" sz="1100" dirty="0"/>
              <a:t>PRENSKY, M. 2001. Digital Natives, Digital Immigrants. </a:t>
            </a:r>
            <a:r>
              <a:rPr lang="en-US" sz="1100" i="1" dirty="0"/>
              <a:t>On the Horizon,</a:t>
            </a:r>
            <a:r>
              <a:rPr lang="en-US" sz="1100" dirty="0"/>
              <a:t> 9</a:t>
            </a:r>
            <a:r>
              <a:rPr lang="en-US" sz="1100" b="1" dirty="0"/>
              <a:t>,</a:t>
            </a:r>
            <a:r>
              <a:rPr lang="en-US" sz="1100" dirty="0"/>
              <a:t> 1-6</a:t>
            </a:r>
            <a:r>
              <a:rPr lang="en-US" sz="1100" dirty="0" smtClean="0"/>
              <a:t>. </a:t>
            </a:r>
            <a:endParaRPr lang="en-US" sz="1100" dirty="0"/>
          </a:p>
          <a:p>
            <a:r>
              <a:rPr lang="en-US" sz="1100" dirty="0"/>
              <a:t>SALMON, G., MOBBS, R., EDIRISINGHA, P. &amp; DENNETT, C. no date. Podcasting Technology. </a:t>
            </a:r>
            <a:r>
              <a:rPr lang="en-US" sz="1100" i="1" dirty="0"/>
              <a:t>In:</a:t>
            </a:r>
            <a:r>
              <a:rPr lang="en-US" sz="1100" dirty="0"/>
              <a:t> SALMON, G. &amp; EDIRISINGHA, P. (eds.) </a:t>
            </a:r>
            <a:r>
              <a:rPr lang="en-US" sz="1100" i="1" dirty="0"/>
              <a:t>Podcasting for Learning in Universities.</a:t>
            </a:r>
            <a:r>
              <a:rPr lang="en-US" sz="1100" dirty="0"/>
              <a:t> Open University Press. McGraw</a:t>
            </a:r>
            <a:r>
              <a:rPr lang="en-US" sz="1100" dirty="0" smtClean="0"/>
              <a:t> –Hill. </a:t>
            </a:r>
            <a:endParaRPr lang="en-US" sz="1100" dirty="0"/>
          </a:p>
          <a:p>
            <a:r>
              <a:rPr lang="en-US" sz="1100" dirty="0"/>
              <a:t>SMITH, M. 2007</a:t>
            </a:r>
            <a:r>
              <a:rPr lang="en-US" sz="1100" dirty="0" smtClean="0"/>
              <a:t>.”Action </a:t>
            </a:r>
            <a:r>
              <a:rPr lang="en-US" sz="1100" dirty="0"/>
              <a:t>Research". </a:t>
            </a:r>
            <a:r>
              <a:rPr lang="en-US" sz="1100" i="1" dirty="0"/>
              <a:t>The encyclopedia of informal education </a:t>
            </a:r>
            <a:r>
              <a:rPr lang="en-US" sz="1100" dirty="0"/>
              <a:t>[Online]. Available: </a:t>
            </a:r>
            <a:r>
              <a:rPr lang="en-US" sz="1100" dirty="0">
                <a:hlinkClick r:id="rId7"/>
              </a:rPr>
              <a:t>http://www.infed.org/research/b-actres.htm</a:t>
            </a:r>
            <a:r>
              <a:rPr lang="en-US" sz="1100" dirty="0"/>
              <a:t> [Accessed 26 October 2010].</a:t>
            </a:r>
          </a:p>
          <a:p>
            <a:r>
              <a:rPr lang="en-US" sz="1100" dirty="0"/>
              <a:t>TWENGE, J. 2006. </a:t>
            </a:r>
            <a:r>
              <a:rPr lang="en-US" sz="1100" i="1" dirty="0"/>
              <a:t>Generation Me </a:t>
            </a:r>
            <a:r>
              <a:rPr lang="en-US" sz="1100" dirty="0"/>
              <a:t>[Online]. Free Press. Available: </a:t>
            </a:r>
            <a:r>
              <a:rPr lang="en-US" sz="1100" dirty="0">
                <a:hlinkClick r:id="rId8"/>
              </a:rPr>
              <a:t>http://eubie.com/genme.pdf</a:t>
            </a:r>
            <a:r>
              <a:rPr lang="en-US" sz="1100" dirty="0" smtClean="0">
                <a:hlinkClick r:id="rId8"/>
              </a:rPr>
              <a:t>.</a:t>
            </a:r>
            <a:r>
              <a:rPr lang="en-US" sz="1100" dirty="0" smtClean="0"/>
              <a:t> </a:t>
            </a:r>
            <a:endParaRPr lang="en-US" sz="1100" dirty="0"/>
          </a:p>
          <a:p>
            <a:r>
              <a:rPr lang="en-US" sz="1100" dirty="0"/>
              <a:t>UMBACH, K. 1997. What is "Push Technology"? </a:t>
            </a:r>
            <a:r>
              <a:rPr lang="en-US" sz="1100" i="1" dirty="0"/>
              <a:t>In:</a:t>
            </a:r>
            <a:r>
              <a:rPr lang="en-US" sz="1100" dirty="0"/>
              <a:t> California Research Bureau,   </a:t>
            </a:r>
          </a:p>
          <a:p>
            <a:r>
              <a:rPr lang="en-US" sz="1100" dirty="0"/>
              <a:t> ed.: CRB Note</a:t>
            </a:r>
            <a:r>
              <a:rPr lang="en-US" sz="1100" dirty="0" smtClean="0"/>
              <a:t>.</a:t>
            </a:r>
          </a:p>
          <a:p>
            <a:r>
              <a:rPr lang="en-US" sz="1100" dirty="0"/>
              <a:t>WILLIAMS, B. 2007.</a:t>
            </a:r>
            <a:r>
              <a:rPr lang="en-US" sz="1100" dirty="0" smtClean="0"/>
              <a:t> Excerpts </a:t>
            </a:r>
            <a:r>
              <a:rPr lang="en-US" sz="1100" dirty="0"/>
              <a:t>from Educator's</a:t>
            </a:r>
            <a:r>
              <a:rPr lang="en-US" sz="1100" dirty="0" smtClean="0"/>
              <a:t> Podcast </a:t>
            </a:r>
            <a:r>
              <a:rPr lang="en-US" sz="1100" dirty="0"/>
              <a:t>Guide. </a:t>
            </a:r>
            <a:r>
              <a:rPr lang="en-US" sz="1100" i="1" dirty="0"/>
              <a:t>International Society for Technology in Education</a:t>
            </a:r>
            <a:r>
              <a:rPr lang="en-US" sz="1100" b="1" dirty="0"/>
              <a:t>,</a:t>
            </a:r>
            <a:r>
              <a:rPr lang="en-US" sz="1100" dirty="0"/>
              <a:t> 44-49. </a:t>
            </a:r>
          </a:p>
          <a:p>
            <a:endParaRPr lang="en-US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1EE32-9DDC-4341-9910-8A742E320D11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57221" y="1492584"/>
            <a:ext cx="2873803" cy="16501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0317"/>
            <a:ext cx="8229600" cy="565688"/>
          </a:xfrm>
        </p:spPr>
        <p:txBody>
          <a:bodyPr>
            <a:noAutofit/>
          </a:bodyPr>
          <a:lstStyle/>
          <a:p>
            <a:r>
              <a:rPr lang="en-US" sz="3600" b="1" i="1" cap="all" dirty="0" smtClean="0"/>
              <a:t>Context</a:t>
            </a:r>
            <a:endParaRPr lang="en-US" sz="3600" b="1" i="1" cap="all" dirty="0"/>
          </a:p>
        </p:txBody>
      </p:sp>
      <p:pic>
        <p:nvPicPr>
          <p:cNvPr id="11" name="Picture 10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3116" y="4746951"/>
            <a:ext cx="2614220" cy="17587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209515" y="1114547"/>
          <a:ext cx="8704819" cy="5391169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2" name="Picture 11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79945" y="4738651"/>
            <a:ext cx="2419550" cy="17494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1EE32-9DDC-4341-9910-8A742E320D1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7540"/>
            <a:ext cx="8229600" cy="565688"/>
          </a:xfrm>
        </p:spPr>
        <p:txBody>
          <a:bodyPr>
            <a:noAutofit/>
          </a:bodyPr>
          <a:lstStyle/>
          <a:p>
            <a:r>
              <a:rPr lang="en-US" sz="3600" b="1" i="1" cap="all" dirty="0" smtClean="0"/>
              <a:t>Context</a:t>
            </a:r>
            <a:endParaRPr lang="en-US" sz="3600" b="1" i="1" cap="all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90910" y="1216228"/>
          <a:ext cx="8798493" cy="5246807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 descr="normal CXRPA&amp;Lat.jpg"/>
          <p:cNvPicPr>
            <a:picLocks noChangeAspect="1"/>
          </p:cNvPicPr>
          <p:nvPr/>
        </p:nvPicPr>
        <p:blipFill>
          <a:blip r:embed="rId7"/>
          <a:srcRect l="2869" r="2906"/>
          <a:stretch>
            <a:fillRect/>
          </a:stretch>
        </p:blipFill>
        <p:spPr>
          <a:xfrm>
            <a:off x="2456937" y="2536814"/>
            <a:ext cx="3851419" cy="24637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1EE32-9DDC-4341-9910-8A742E320D1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7790"/>
            <a:ext cx="8229600" cy="565688"/>
          </a:xfrm>
        </p:spPr>
        <p:txBody>
          <a:bodyPr>
            <a:noAutofit/>
          </a:bodyPr>
          <a:lstStyle/>
          <a:p>
            <a:r>
              <a:rPr lang="en-US" sz="3600" b="1" i="1" cap="all" dirty="0" smtClean="0"/>
              <a:t>Methodology</a:t>
            </a:r>
            <a:endParaRPr lang="en-US" sz="3600" b="1" i="1" cap="all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0" y="1223478"/>
          <a:ext cx="9065848" cy="519970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1EE32-9DDC-4341-9910-8A742E320D1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/>
          <a:srcRect b="6268"/>
          <a:stretch>
            <a:fillRect/>
          </a:stretch>
        </p:blipFill>
        <p:spPr bwMode="auto">
          <a:xfrm>
            <a:off x="5921402" y="2305546"/>
            <a:ext cx="3098221" cy="30417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74509"/>
            <a:ext cx="8229600" cy="565688"/>
          </a:xfrm>
        </p:spPr>
        <p:txBody>
          <a:bodyPr>
            <a:normAutofit fontScale="90000"/>
          </a:bodyPr>
          <a:lstStyle/>
          <a:p>
            <a:r>
              <a:rPr lang="en-US" b="1" i="1" cap="all" dirty="0" smtClean="0"/>
              <a:t>Results</a:t>
            </a:r>
            <a:endParaRPr lang="en-US" b="1" i="1" cap="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1153" y="1600200"/>
            <a:ext cx="5787779" cy="4525963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800" b="1" i="1" dirty="0"/>
              <a:t>The survey results</a:t>
            </a:r>
            <a:r>
              <a:rPr lang="en-US" sz="2800" b="1" i="1" dirty="0" smtClean="0"/>
              <a:t> covers  </a:t>
            </a:r>
            <a:r>
              <a:rPr lang="en-US" sz="2800" b="1" i="1" dirty="0"/>
              <a:t>four</a:t>
            </a:r>
            <a:r>
              <a:rPr lang="en-US" sz="2800" b="1" i="1" dirty="0" smtClean="0"/>
              <a:t> themes</a:t>
            </a:r>
          </a:p>
          <a:p>
            <a:pPr lvl="1">
              <a:spcAft>
                <a:spcPts val="600"/>
              </a:spcAft>
            </a:pPr>
            <a:r>
              <a:rPr lang="en-US" sz="2400" b="1" i="1" dirty="0" smtClean="0"/>
              <a:t>access </a:t>
            </a:r>
            <a:r>
              <a:rPr lang="en-US" sz="2400" b="1" i="1" dirty="0"/>
              <a:t>&amp; listening </a:t>
            </a:r>
            <a:r>
              <a:rPr lang="en-US" sz="2400" b="1" i="1" dirty="0" smtClean="0"/>
              <a:t>habits</a:t>
            </a:r>
          </a:p>
          <a:p>
            <a:pPr lvl="1">
              <a:spcAft>
                <a:spcPts val="600"/>
              </a:spcAft>
            </a:pPr>
            <a:r>
              <a:rPr lang="en-US" sz="2400" b="1" i="1" dirty="0" smtClean="0"/>
              <a:t>students</a:t>
            </a:r>
            <a:r>
              <a:rPr lang="en-US" sz="2400" b="1" i="1" dirty="0"/>
              <a:t>’ preparedness to share their entertainment spaces for </a:t>
            </a:r>
            <a:r>
              <a:rPr lang="en-US" sz="2400" b="1" i="1" dirty="0" smtClean="0"/>
              <a:t>learning</a:t>
            </a:r>
          </a:p>
          <a:p>
            <a:pPr lvl="1">
              <a:spcAft>
                <a:spcPts val="600"/>
              </a:spcAft>
            </a:pPr>
            <a:r>
              <a:rPr lang="en-US" sz="2400" b="1" i="1" dirty="0" smtClean="0"/>
              <a:t>how </a:t>
            </a:r>
            <a:r>
              <a:rPr lang="en-US" sz="2400" b="1" i="1" dirty="0"/>
              <a:t>the podcasts support student </a:t>
            </a:r>
            <a:r>
              <a:rPr lang="en-US" sz="2400" b="1" i="1" dirty="0" smtClean="0"/>
              <a:t>learning</a:t>
            </a:r>
          </a:p>
          <a:p>
            <a:pPr lvl="1">
              <a:spcAft>
                <a:spcPts val="600"/>
              </a:spcAft>
            </a:pPr>
            <a:r>
              <a:rPr lang="en-US" sz="2400" b="1" i="1" dirty="0" smtClean="0"/>
              <a:t>finally </a:t>
            </a:r>
            <a:r>
              <a:rPr lang="en-US" sz="2400" b="1" i="1" dirty="0"/>
              <a:t>their recommendations for future use of podcasts.</a:t>
            </a:r>
            <a:r>
              <a:rPr lang="en-US" sz="2400" b="1" i="1" dirty="0" smtClean="0"/>
              <a:t>  </a:t>
            </a:r>
          </a:p>
          <a:p>
            <a:pPr>
              <a:spcAft>
                <a:spcPts val="600"/>
              </a:spcAft>
            </a:pPr>
            <a:endParaRPr lang="en-US" sz="2800" b="1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1EE32-9DDC-4341-9910-8A742E320D1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 descr="q8.png"/>
          <p:cNvPicPr>
            <a:picLocks noChangeAspect="1"/>
          </p:cNvPicPr>
          <p:nvPr/>
        </p:nvPicPr>
        <p:blipFill>
          <a:blip r:embed="rId2"/>
          <a:srcRect l="-2273" r="1283"/>
          <a:stretch>
            <a:fillRect/>
          </a:stretch>
        </p:blipFill>
        <p:spPr>
          <a:xfrm>
            <a:off x="4278101" y="1559094"/>
            <a:ext cx="4865899" cy="46281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3" descr="Screen shot 2010-11-09 at 6.28.46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599" y="1559094"/>
            <a:ext cx="4113502" cy="46385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341" y="2069024"/>
            <a:ext cx="740017" cy="236058"/>
          </a:xfrm>
        </p:spPr>
        <p:txBody>
          <a:bodyPr>
            <a:noAutofit/>
          </a:bodyPr>
          <a:lstStyle/>
          <a:p>
            <a:r>
              <a:rPr lang="en-US" sz="1200" b="1" i="1" dirty="0" smtClean="0"/>
              <a:t>Q1&amp;2</a:t>
            </a:r>
            <a:endParaRPr lang="en-US" sz="12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095" y="646766"/>
            <a:ext cx="7887633" cy="56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b="1" i="1" dirty="0"/>
              <a:t>Access to enhanced podcasts &amp; students’ listening habits</a:t>
            </a:r>
            <a:r>
              <a:rPr lang="en-US" b="1" i="1" dirty="0"/>
              <a:t>:</a:t>
            </a:r>
            <a:endParaRPr lang="en-US" dirty="0"/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131236" y="1718431"/>
            <a:ext cx="402492" cy="35059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Q8</a:t>
            </a:r>
            <a:endParaRPr kumimoji="0" lang="en-US" sz="12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1EE32-9DDC-4341-9910-8A742E320D1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q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20" y="1298058"/>
            <a:ext cx="4220724" cy="25214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4" descr="q1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8905" y="1298057"/>
            <a:ext cx="4102106" cy="25214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6256" y="531726"/>
            <a:ext cx="8703578" cy="942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300" b="1" i="1" dirty="0"/>
              <a:t>Student preparedness to share their entertainment spaces</a:t>
            </a:r>
            <a:r>
              <a:rPr lang="en-US" sz="2300" b="1" i="1" dirty="0" smtClean="0"/>
              <a:t> </a:t>
            </a:r>
          </a:p>
          <a:p>
            <a:pPr>
              <a:buNone/>
            </a:pPr>
            <a:r>
              <a:rPr lang="en-US" sz="2300" b="1" i="1" dirty="0" smtClean="0"/>
              <a:t>with </a:t>
            </a:r>
            <a:r>
              <a:rPr lang="en-US" sz="2300" b="1" i="1" dirty="0"/>
              <a:t>academic material:</a:t>
            </a:r>
            <a:endParaRPr lang="en-US" sz="2300" dirty="0"/>
          </a:p>
          <a:p>
            <a:endParaRPr lang="en-US" sz="2300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5152473" y="1473926"/>
            <a:ext cx="506998" cy="2507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Q15</a:t>
            </a:r>
            <a:endParaRPr kumimoji="0" lang="en-US" sz="12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" name="Picture 11" descr="q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7949" y="3772780"/>
            <a:ext cx="6639146" cy="2740175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616256" y="1473926"/>
            <a:ext cx="506998" cy="2507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Q4</a:t>
            </a:r>
            <a:endParaRPr kumimoji="0" lang="en-US" sz="12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6986260" y="3932891"/>
            <a:ext cx="506998" cy="2507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Q5</a:t>
            </a:r>
            <a:endParaRPr kumimoji="0" lang="en-US" sz="12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1EE32-9DDC-4341-9910-8A742E320D1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q16.png"/>
          <p:cNvPicPr>
            <a:picLocks noChangeAspect="1"/>
          </p:cNvPicPr>
          <p:nvPr/>
        </p:nvPicPr>
        <p:blipFill>
          <a:blip r:embed="rId2"/>
          <a:srcRect t="62189" b="-421"/>
          <a:stretch>
            <a:fillRect/>
          </a:stretch>
        </p:blipFill>
        <p:spPr>
          <a:xfrm>
            <a:off x="1055158" y="1089412"/>
            <a:ext cx="7358154" cy="890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4" descr="q17a.png"/>
          <p:cNvPicPr>
            <a:picLocks noChangeAspect="1"/>
          </p:cNvPicPr>
          <p:nvPr/>
        </p:nvPicPr>
        <p:blipFill>
          <a:blip r:embed="rId3"/>
          <a:srcRect l="4025"/>
          <a:stretch>
            <a:fillRect/>
          </a:stretch>
        </p:blipFill>
        <p:spPr>
          <a:xfrm>
            <a:off x="1055158" y="2069227"/>
            <a:ext cx="7358154" cy="31062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q17b.png"/>
          <p:cNvPicPr>
            <a:picLocks noChangeAspect="1"/>
          </p:cNvPicPr>
          <p:nvPr/>
        </p:nvPicPr>
        <p:blipFill>
          <a:blip r:embed="rId4"/>
          <a:srcRect l="1712" t="-3374"/>
          <a:stretch>
            <a:fillRect/>
          </a:stretch>
        </p:blipFill>
        <p:spPr>
          <a:xfrm>
            <a:off x="989723" y="5128765"/>
            <a:ext cx="7460941" cy="10830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177258" y="877552"/>
            <a:ext cx="782610" cy="2118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Q16</a:t>
            </a:r>
            <a:endParaRPr kumimoji="0" lang="en-US" sz="12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343017" y="2101169"/>
            <a:ext cx="782610" cy="2118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Q17</a:t>
            </a:r>
            <a:endParaRPr kumimoji="0" lang="en-US" sz="12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1EE32-9DDC-4341-9910-8A742E320D1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1723</TotalTime>
  <Words>1491</Words>
  <Application>Microsoft Macintosh PowerPoint</Application>
  <PresentationFormat>On-screen Show (4:3)</PresentationFormat>
  <Paragraphs>170</Paragraphs>
  <Slides>22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Teaching &amp; Learning  in the  ERA of YouTube</vt:lpstr>
      <vt:lpstr>Slide 2</vt:lpstr>
      <vt:lpstr>Context</vt:lpstr>
      <vt:lpstr>Context</vt:lpstr>
      <vt:lpstr>Methodology</vt:lpstr>
      <vt:lpstr>Results</vt:lpstr>
      <vt:lpstr>Q1&amp;2</vt:lpstr>
      <vt:lpstr>Slide 8</vt:lpstr>
      <vt:lpstr>Slide 9</vt:lpstr>
      <vt:lpstr>Q18</vt:lpstr>
      <vt:lpstr>q19</vt:lpstr>
      <vt:lpstr>Slide 12</vt:lpstr>
      <vt:lpstr>Slide 13</vt:lpstr>
      <vt:lpstr>Slide 14</vt:lpstr>
      <vt:lpstr>: </vt:lpstr>
      <vt:lpstr>Slide 16</vt:lpstr>
      <vt:lpstr>Slide 17</vt:lpstr>
      <vt:lpstr>         findings </vt:lpstr>
      <vt:lpstr>Lessons learnt</vt:lpstr>
      <vt:lpstr>Future adjustments</vt:lpstr>
      <vt:lpstr>Finale’</vt:lpstr>
      <vt:lpstr>References</vt:lpstr>
    </vt:vector>
  </TitlesOfParts>
  <Manager/>
  <Company>Durban University of Technology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 -  Teaching &amp; Learning in the ERA of YouTube</dc:title>
  <dc:subject/>
  <dc:creator>ROSH SUNDER</dc:creator>
  <cp:keywords/>
  <dc:description/>
  <cp:lastModifiedBy>ROSH SUNDER</cp:lastModifiedBy>
  <cp:revision>132</cp:revision>
  <dcterms:created xsi:type="dcterms:W3CDTF">2010-11-17T04:19:45Z</dcterms:created>
  <dcterms:modified xsi:type="dcterms:W3CDTF">2010-11-17T05:09:01Z</dcterms:modified>
  <cp:category/>
</cp:coreProperties>
</file>